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2" r:id="rId1"/>
  </p:sldMasterIdLst>
  <p:sldIdLst>
    <p:sldId id="365" r:id="rId2"/>
    <p:sldId id="309" r:id="rId3"/>
    <p:sldId id="298" r:id="rId4"/>
    <p:sldId id="293" r:id="rId5"/>
    <p:sldId id="295" r:id="rId6"/>
    <p:sldId id="300" r:id="rId7"/>
    <p:sldId id="318" r:id="rId8"/>
    <p:sldId id="319" r:id="rId9"/>
    <p:sldId id="311" r:id="rId10"/>
    <p:sldId id="302" r:id="rId11"/>
    <p:sldId id="303" r:id="rId12"/>
    <p:sldId id="352" r:id="rId13"/>
    <p:sldId id="304" r:id="rId14"/>
    <p:sldId id="320" r:id="rId15"/>
    <p:sldId id="321" r:id="rId16"/>
    <p:sldId id="305" r:id="rId17"/>
    <p:sldId id="322" r:id="rId18"/>
    <p:sldId id="306" r:id="rId19"/>
    <p:sldId id="310" r:id="rId20"/>
    <p:sldId id="312" r:id="rId21"/>
    <p:sldId id="313" r:id="rId22"/>
    <p:sldId id="314" r:id="rId23"/>
    <p:sldId id="323" r:id="rId24"/>
    <p:sldId id="325" r:id="rId25"/>
    <p:sldId id="326" r:id="rId26"/>
    <p:sldId id="327" r:id="rId27"/>
    <p:sldId id="315" r:id="rId28"/>
    <p:sldId id="316" r:id="rId29"/>
    <p:sldId id="328" r:id="rId30"/>
    <p:sldId id="353" r:id="rId31"/>
    <p:sldId id="335" r:id="rId32"/>
    <p:sldId id="337" r:id="rId33"/>
    <p:sldId id="338" r:id="rId34"/>
    <p:sldId id="336" r:id="rId35"/>
    <p:sldId id="261" r:id="rId36"/>
    <p:sldId id="262" r:id="rId37"/>
    <p:sldId id="340" r:id="rId38"/>
    <p:sldId id="263" r:id="rId39"/>
    <p:sldId id="264" r:id="rId40"/>
    <p:sldId id="265" r:id="rId41"/>
    <p:sldId id="341" r:id="rId42"/>
    <p:sldId id="342" r:id="rId43"/>
    <p:sldId id="343" r:id="rId44"/>
    <p:sldId id="354" r:id="rId45"/>
    <p:sldId id="344" r:id="rId46"/>
    <p:sldId id="355" r:id="rId47"/>
    <p:sldId id="345" r:id="rId48"/>
    <p:sldId id="346" r:id="rId49"/>
    <p:sldId id="347" r:id="rId50"/>
    <p:sldId id="348" r:id="rId51"/>
    <p:sldId id="356" r:id="rId52"/>
    <p:sldId id="271" r:id="rId53"/>
    <p:sldId id="357" r:id="rId54"/>
    <p:sldId id="272" r:id="rId55"/>
    <p:sldId id="273" r:id="rId56"/>
    <p:sldId id="274" r:id="rId57"/>
    <p:sldId id="275" r:id="rId58"/>
    <p:sldId id="276" r:id="rId59"/>
    <p:sldId id="277" r:id="rId60"/>
    <p:sldId id="358" r:id="rId61"/>
    <p:sldId id="278" r:id="rId62"/>
    <p:sldId id="359" r:id="rId63"/>
    <p:sldId id="279" r:id="rId64"/>
    <p:sldId id="360" r:id="rId65"/>
    <p:sldId id="280" r:id="rId66"/>
    <p:sldId id="281" r:id="rId67"/>
    <p:sldId id="288" r:id="rId68"/>
    <p:sldId id="361" r:id="rId69"/>
    <p:sldId id="362" r:id="rId70"/>
    <p:sldId id="289" r:id="rId71"/>
    <p:sldId id="290" r:id="rId72"/>
    <p:sldId id="350" r:id="rId73"/>
    <p:sldId id="291" r:id="rId74"/>
    <p:sldId id="282" r:id="rId75"/>
    <p:sldId id="363" r:id="rId76"/>
    <p:sldId id="283" r:id="rId77"/>
    <p:sldId id="284" r:id="rId78"/>
    <p:sldId id="285" r:id="rId79"/>
    <p:sldId id="351" r:id="rId8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47" autoAdjust="0"/>
    <p:restoredTop sz="94364" autoAdjust="0"/>
  </p:normalViewPr>
  <p:slideViewPr>
    <p:cSldViewPr snapToGrid="0">
      <p:cViewPr varScale="1">
        <p:scale>
          <a:sx n="74" d="100"/>
          <a:sy n="74" d="100"/>
        </p:scale>
        <p:origin x="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2EF801A-7AEB-4D62-BAD6-F8D486D9E94A}" type="datetimeFigureOut">
              <a:rPr lang="es-MX" smtClean="0"/>
              <a:t>10/01/2011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F94178-A740-4C97-9528-A1285B77890D}" type="slidenum">
              <a:rPr lang="es-MX" smtClean="0"/>
              <a:t>‹Nº›</a:t>
            </a:fld>
            <a:endParaRPr lang="es-MX"/>
          </a:p>
        </p:txBody>
      </p:sp>
    </p:spTree>
    <p:extLst>
      <p:ext uri="{BB962C8B-B14F-4D97-AF65-F5344CB8AC3E}">
        <p14:creationId xmlns:p14="http://schemas.microsoft.com/office/powerpoint/2010/main" val="273521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2EF801A-7AEB-4D62-BAD6-F8D486D9E94A}" type="datetimeFigureOut">
              <a:rPr lang="es-MX" smtClean="0"/>
              <a:t>10/01/2011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F94178-A740-4C97-9528-A1285B77890D}" type="slidenum">
              <a:rPr lang="es-MX" smtClean="0"/>
              <a:t>‹Nº›</a:t>
            </a:fld>
            <a:endParaRPr lang="es-MX"/>
          </a:p>
        </p:txBody>
      </p:sp>
    </p:spTree>
    <p:extLst>
      <p:ext uri="{BB962C8B-B14F-4D97-AF65-F5344CB8AC3E}">
        <p14:creationId xmlns:p14="http://schemas.microsoft.com/office/powerpoint/2010/main" val="241172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2EF801A-7AEB-4D62-BAD6-F8D486D9E94A}" type="datetimeFigureOut">
              <a:rPr lang="es-MX" smtClean="0"/>
              <a:t>10/01/2011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F94178-A740-4C97-9528-A1285B77890D}"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4278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2EF801A-7AEB-4D62-BAD6-F8D486D9E94A}" type="datetimeFigureOut">
              <a:rPr lang="es-MX" smtClean="0"/>
              <a:t>10/01/2011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F94178-A740-4C97-9528-A1285B77890D}" type="slidenum">
              <a:rPr lang="es-MX" smtClean="0"/>
              <a:t>‹Nº›</a:t>
            </a:fld>
            <a:endParaRPr lang="es-MX"/>
          </a:p>
        </p:txBody>
      </p:sp>
    </p:spTree>
    <p:extLst>
      <p:ext uri="{BB962C8B-B14F-4D97-AF65-F5344CB8AC3E}">
        <p14:creationId xmlns:p14="http://schemas.microsoft.com/office/powerpoint/2010/main" val="3422527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2EF801A-7AEB-4D62-BAD6-F8D486D9E94A}" type="datetimeFigureOut">
              <a:rPr lang="es-MX" smtClean="0"/>
              <a:t>10/01/2011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F94178-A740-4C97-9528-A1285B77890D}"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04436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2EF801A-7AEB-4D62-BAD6-F8D486D9E94A}" type="datetimeFigureOut">
              <a:rPr lang="es-MX" smtClean="0"/>
              <a:t>10/01/2011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F94178-A740-4C97-9528-A1285B77890D}" type="slidenum">
              <a:rPr lang="es-MX" smtClean="0"/>
              <a:t>‹Nº›</a:t>
            </a:fld>
            <a:endParaRPr lang="es-MX"/>
          </a:p>
        </p:txBody>
      </p:sp>
    </p:spTree>
    <p:extLst>
      <p:ext uri="{BB962C8B-B14F-4D97-AF65-F5344CB8AC3E}">
        <p14:creationId xmlns:p14="http://schemas.microsoft.com/office/powerpoint/2010/main" val="223656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2EF801A-7AEB-4D62-BAD6-F8D486D9E94A}" type="datetimeFigureOut">
              <a:rPr lang="es-MX" smtClean="0"/>
              <a:t>10/01/2011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F94178-A740-4C97-9528-A1285B77890D}" type="slidenum">
              <a:rPr lang="es-MX" smtClean="0"/>
              <a:t>‹Nº›</a:t>
            </a:fld>
            <a:endParaRPr lang="es-MX"/>
          </a:p>
        </p:txBody>
      </p:sp>
    </p:spTree>
    <p:extLst>
      <p:ext uri="{BB962C8B-B14F-4D97-AF65-F5344CB8AC3E}">
        <p14:creationId xmlns:p14="http://schemas.microsoft.com/office/powerpoint/2010/main" val="1279752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2EF801A-7AEB-4D62-BAD6-F8D486D9E94A}" type="datetimeFigureOut">
              <a:rPr lang="es-MX" smtClean="0"/>
              <a:t>10/01/2011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F94178-A740-4C97-9528-A1285B77890D}" type="slidenum">
              <a:rPr lang="es-MX" smtClean="0"/>
              <a:t>‹Nº›</a:t>
            </a:fld>
            <a:endParaRPr lang="es-MX"/>
          </a:p>
        </p:txBody>
      </p:sp>
    </p:spTree>
    <p:extLst>
      <p:ext uri="{BB962C8B-B14F-4D97-AF65-F5344CB8AC3E}">
        <p14:creationId xmlns:p14="http://schemas.microsoft.com/office/powerpoint/2010/main" val="320575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2EF801A-7AEB-4D62-BAD6-F8D486D9E94A}" type="datetimeFigureOut">
              <a:rPr lang="es-MX" smtClean="0"/>
              <a:t>10/01/2011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F94178-A740-4C97-9528-A1285B77890D}" type="slidenum">
              <a:rPr lang="es-MX" smtClean="0"/>
              <a:t>‹Nº›</a:t>
            </a:fld>
            <a:endParaRPr lang="es-MX"/>
          </a:p>
        </p:txBody>
      </p:sp>
    </p:spTree>
    <p:extLst>
      <p:ext uri="{BB962C8B-B14F-4D97-AF65-F5344CB8AC3E}">
        <p14:creationId xmlns:p14="http://schemas.microsoft.com/office/powerpoint/2010/main" val="347013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2EF801A-7AEB-4D62-BAD6-F8D486D9E94A}" type="datetimeFigureOut">
              <a:rPr lang="es-MX" smtClean="0"/>
              <a:t>10/01/2011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F94178-A740-4C97-9528-A1285B77890D}" type="slidenum">
              <a:rPr lang="es-MX" smtClean="0"/>
              <a:t>‹Nº›</a:t>
            </a:fld>
            <a:endParaRPr lang="es-MX"/>
          </a:p>
        </p:txBody>
      </p:sp>
    </p:spTree>
    <p:extLst>
      <p:ext uri="{BB962C8B-B14F-4D97-AF65-F5344CB8AC3E}">
        <p14:creationId xmlns:p14="http://schemas.microsoft.com/office/powerpoint/2010/main" val="347013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2EF801A-7AEB-4D62-BAD6-F8D486D9E94A}" type="datetimeFigureOut">
              <a:rPr lang="es-MX" smtClean="0"/>
              <a:t>10/01/2011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4F94178-A740-4C97-9528-A1285B77890D}" type="slidenum">
              <a:rPr lang="es-MX" smtClean="0"/>
              <a:t>‹Nº›</a:t>
            </a:fld>
            <a:endParaRPr lang="es-MX"/>
          </a:p>
        </p:txBody>
      </p:sp>
    </p:spTree>
    <p:extLst>
      <p:ext uri="{BB962C8B-B14F-4D97-AF65-F5344CB8AC3E}">
        <p14:creationId xmlns:p14="http://schemas.microsoft.com/office/powerpoint/2010/main" val="58261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2EF801A-7AEB-4D62-BAD6-F8D486D9E94A}" type="datetimeFigureOut">
              <a:rPr lang="es-MX" smtClean="0"/>
              <a:t>10/01/2011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4F94178-A740-4C97-9528-A1285B77890D}" type="slidenum">
              <a:rPr lang="es-MX" smtClean="0"/>
              <a:t>‹Nº›</a:t>
            </a:fld>
            <a:endParaRPr lang="es-MX"/>
          </a:p>
        </p:txBody>
      </p:sp>
    </p:spTree>
    <p:extLst>
      <p:ext uri="{BB962C8B-B14F-4D97-AF65-F5344CB8AC3E}">
        <p14:creationId xmlns:p14="http://schemas.microsoft.com/office/powerpoint/2010/main" val="299902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2EF801A-7AEB-4D62-BAD6-F8D486D9E94A}" type="datetimeFigureOut">
              <a:rPr lang="es-MX" smtClean="0"/>
              <a:t>10/01/2011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4F94178-A740-4C97-9528-A1285B77890D}" type="slidenum">
              <a:rPr lang="es-MX" smtClean="0"/>
              <a:t>‹Nº›</a:t>
            </a:fld>
            <a:endParaRPr lang="es-MX"/>
          </a:p>
        </p:txBody>
      </p:sp>
    </p:spTree>
    <p:extLst>
      <p:ext uri="{BB962C8B-B14F-4D97-AF65-F5344CB8AC3E}">
        <p14:creationId xmlns:p14="http://schemas.microsoft.com/office/powerpoint/2010/main" val="230189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F801A-7AEB-4D62-BAD6-F8D486D9E94A}" type="datetimeFigureOut">
              <a:rPr lang="es-MX" smtClean="0"/>
              <a:t>10/01/2011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4F94178-A740-4C97-9528-A1285B77890D}" type="slidenum">
              <a:rPr lang="es-MX" smtClean="0"/>
              <a:t>‹Nº›</a:t>
            </a:fld>
            <a:endParaRPr lang="es-MX"/>
          </a:p>
        </p:txBody>
      </p:sp>
    </p:spTree>
    <p:extLst>
      <p:ext uri="{BB962C8B-B14F-4D97-AF65-F5344CB8AC3E}">
        <p14:creationId xmlns:p14="http://schemas.microsoft.com/office/powerpoint/2010/main" val="374256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2EF801A-7AEB-4D62-BAD6-F8D486D9E94A}" type="datetimeFigureOut">
              <a:rPr lang="es-MX" smtClean="0"/>
              <a:t>10/01/2011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4F94178-A740-4C97-9528-A1285B77890D}" type="slidenum">
              <a:rPr lang="es-MX" smtClean="0"/>
              <a:t>‹Nº›</a:t>
            </a:fld>
            <a:endParaRPr lang="es-MX"/>
          </a:p>
        </p:txBody>
      </p:sp>
    </p:spTree>
    <p:extLst>
      <p:ext uri="{BB962C8B-B14F-4D97-AF65-F5344CB8AC3E}">
        <p14:creationId xmlns:p14="http://schemas.microsoft.com/office/powerpoint/2010/main" val="327275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2EF801A-7AEB-4D62-BAD6-F8D486D9E94A}" type="datetimeFigureOut">
              <a:rPr lang="es-MX" smtClean="0"/>
              <a:t>10/01/2011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4F94178-A740-4C97-9528-A1285B77890D}" type="slidenum">
              <a:rPr lang="es-MX" smtClean="0"/>
              <a:t>‹Nº›</a:t>
            </a:fld>
            <a:endParaRPr lang="es-MX"/>
          </a:p>
        </p:txBody>
      </p:sp>
    </p:spTree>
    <p:extLst>
      <p:ext uri="{BB962C8B-B14F-4D97-AF65-F5344CB8AC3E}">
        <p14:creationId xmlns:p14="http://schemas.microsoft.com/office/powerpoint/2010/main" val="44581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EF801A-7AEB-4D62-BAD6-F8D486D9E94A}" type="datetimeFigureOut">
              <a:rPr lang="es-MX" smtClean="0"/>
              <a:t>10/01/2011</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4F94178-A740-4C97-9528-A1285B77890D}" type="slidenum">
              <a:rPr lang="es-MX" smtClean="0"/>
              <a:t>‹Nº›</a:t>
            </a:fld>
            <a:endParaRPr lang="es-MX"/>
          </a:p>
        </p:txBody>
      </p:sp>
    </p:spTree>
    <p:extLst>
      <p:ext uri="{BB962C8B-B14F-4D97-AF65-F5344CB8AC3E}">
        <p14:creationId xmlns:p14="http://schemas.microsoft.com/office/powerpoint/2010/main" val="1672879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25" r:id="rId13"/>
    <p:sldLayoutId id="2147484326" r:id="rId14"/>
    <p:sldLayoutId id="2147484327" r:id="rId15"/>
    <p:sldLayoutId id="21474843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1802673"/>
            <a:ext cx="8689976" cy="1894115"/>
          </a:xfrm>
        </p:spPr>
        <p:txBody>
          <a:bodyPr>
            <a:noAutofit/>
          </a:bodyPr>
          <a:lstStyle/>
          <a:p>
            <a:r>
              <a:rPr lang="es-MX" sz="6000" b="1" i="1" dirty="0" smtClean="0"/>
              <a:t>DIPLOMADO EN DERECHO ELECTORAL</a:t>
            </a:r>
            <a:endParaRPr lang="es-MX" sz="6000" b="1" i="1" dirty="0"/>
          </a:p>
        </p:txBody>
      </p:sp>
      <p:sp>
        <p:nvSpPr>
          <p:cNvPr id="3" name="Subtítulo 2"/>
          <p:cNvSpPr>
            <a:spLocks noGrp="1"/>
          </p:cNvSpPr>
          <p:nvPr>
            <p:ph type="subTitle" idx="1"/>
          </p:nvPr>
        </p:nvSpPr>
        <p:spPr>
          <a:xfrm>
            <a:off x="1751011" y="3605349"/>
            <a:ext cx="9182599" cy="2599508"/>
          </a:xfrm>
        </p:spPr>
        <p:txBody>
          <a:bodyPr>
            <a:normAutofit fontScale="92500" lnSpcReduction="10000"/>
          </a:bodyPr>
          <a:lstStyle/>
          <a:p>
            <a:endParaRPr lang="es-MX" dirty="0" smtClean="0"/>
          </a:p>
          <a:p>
            <a:endParaRPr lang="es-MX" dirty="0"/>
          </a:p>
          <a:p>
            <a:endParaRPr lang="es-MX" b="1" i="1" dirty="0" smtClean="0">
              <a:solidFill>
                <a:srgbClr val="FF0000"/>
              </a:solidFill>
            </a:endParaRPr>
          </a:p>
          <a:p>
            <a:endParaRPr lang="es-MX" b="1" i="1" dirty="0">
              <a:solidFill>
                <a:srgbClr val="FF0000"/>
              </a:solidFill>
            </a:endParaRPr>
          </a:p>
          <a:p>
            <a:r>
              <a:rPr lang="es-MX" sz="3000" b="1" i="1" dirty="0" smtClean="0">
                <a:solidFill>
                  <a:srgbClr val="FF0000"/>
                </a:solidFill>
                <a:latin typeface="Arial" panose="020B0604020202020204" pitchFamily="34" charset="0"/>
                <a:cs typeface="Arial" panose="020B0604020202020204" pitchFamily="34" charset="0"/>
              </a:rPr>
              <a:t>                       </a:t>
            </a:r>
          </a:p>
          <a:p>
            <a:r>
              <a:rPr lang="es-MX" sz="3000" b="1" i="1" dirty="0">
                <a:solidFill>
                  <a:srgbClr val="FF0000"/>
                </a:solidFill>
                <a:latin typeface="Arial" panose="020B0604020202020204" pitchFamily="34" charset="0"/>
                <a:cs typeface="Arial" panose="020B0604020202020204" pitchFamily="34" charset="0"/>
              </a:rPr>
              <a:t> </a:t>
            </a:r>
            <a:r>
              <a:rPr lang="es-MX" sz="3000" b="1" i="1" dirty="0" smtClean="0">
                <a:solidFill>
                  <a:srgbClr val="FF0000"/>
                </a:solidFill>
                <a:latin typeface="Arial" panose="020B0604020202020204" pitchFamily="34" charset="0"/>
                <a:cs typeface="Arial" panose="020B0604020202020204" pitchFamily="34" charset="0"/>
              </a:rPr>
              <a:t>                    MTRO JOSÉ OSCAR GUZMÁN GARCÍA.</a:t>
            </a:r>
            <a:endParaRPr lang="es-MX" sz="3000" b="1" i="1" dirty="0">
              <a:solidFill>
                <a:srgbClr val="FF0000"/>
              </a:solidFill>
              <a:latin typeface="Arial" panose="020B0604020202020204" pitchFamily="34" charset="0"/>
              <a:cs typeface="Arial" panose="020B0604020202020204" pitchFamily="34" charset="0"/>
            </a:endParaRPr>
          </a:p>
        </p:txBody>
      </p:sp>
      <p:pic>
        <p:nvPicPr>
          <p:cNvPr id="5122" name="Picture 2" descr="Resultado de imagen para LEYES ELECTORALES DE TAB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74" y="979714"/>
            <a:ext cx="10215155" cy="432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479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09451"/>
            <a:ext cx="8596668" cy="5531911"/>
          </a:xfrm>
        </p:spPr>
        <p:txBody>
          <a:bodyPr/>
          <a:lstStyle/>
          <a:p>
            <a:pPr algn="just"/>
            <a:r>
              <a:rPr lang="es-MX" sz="2000" dirty="0" smtClean="0">
                <a:latin typeface="Arial" panose="020B0604020202020204" pitchFamily="34" charset="0"/>
                <a:cs typeface="Arial" panose="020B0604020202020204" pitchFamily="34" charset="0"/>
              </a:rPr>
              <a:t>De esta forma, los partidos se fueron convirtiendo en los principales  articuladores de la relación entre la sociedad civil y el estado. Los partidos permiten que se expresen tanto intereses nacionales como particulares pero, al existir en pluralidad, impiden que los intereses particulares dominen por entero los nacionales, lo que les propicia una situación ambigua, pero, insisto, su función resulta indispensable en una sociedad plural en la que los distintos grupos e intereses requieren de participación y representación. Lo condenable será siempre el partido único, que generaliza artificialmente intereses particulares.</a:t>
            </a:r>
          </a:p>
          <a:p>
            <a:pPr algn="just"/>
            <a:r>
              <a:rPr lang="es-MX" sz="2000" dirty="0" smtClean="0">
                <a:latin typeface="Arial" panose="020B0604020202020204" pitchFamily="34" charset="0"/>
                <a:cs typeface="Arial" panose="020B0604020202020204" pitchFamily="34" charset="0"/>
              </a:rPr>
              <a:t>Por eso, los partidos políticos en plural y en condiciones de una lucha política de igualdad de oportunidades, son los mejores catalizadores, propiciadores y garantes de la democracia.</a:t>
            </a:r>
          </a:p>
          <a:p>
            <a:pPr algn="just"/>
            <a:endParaRPr lang="es-MX" dirty="0"/>
          </a:p>
        </p:txBody>
      </p:sp>
      <p:pic>
        <p:nvPicPr>
          <p:cNvPr id="5122" name="Picture 2" descr="Resultado de imagen para sociedad civil y el est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202" y="4477079"/>
            <a:ext cx="2971800" cy="15093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sociedad civil y el est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410" y="4531977"/>
            <a:ext cx="4295273" cy="1399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42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9067556" cy="657497"/>
          </a:xfrm>
        </p:spPr>
        <p:txBody>
          <a:bodyPr>
            <a:normAutofit/>
          </a:bodyPr>
          <a:lstStyle/>
          <a:p>
            <a:pPr algn="ctr"/>
            <a:r>
              <a:rPr lang="es-MX" dirty="0" smtClean="0"/>
              <a:t>   SURGIMIENTO DEL TÉRMINO “PARTIDO”.</a:t>
            </a:r>
            <a:endParaRPr lang="es-MX" dirty="0"/>
          </a:p>
        </p:txBody>
      </p:sp>
      <p:sp>
        <p:nvSpPr>
          <p:cNvPr id="3" name="Marcador de contenido 2"/>
          <p:cNvSpPr>
            <a:spLocks noGrp="1"/>
          </p:cNvSpPr>
          <p:nvPr>
            <p:ph idx="1"/>
          </p:nvPr>
        </p:nvSpPr>
        <p:spPr>
          <a:xfrm>
            <a:off x="677333" y="1267097"/>
            <a:ext cx="9067557" cy="5159829"/>
          </a:xfrm>
        </p:spPr>
        <p:txBody>
          <a:bodyPr/>
          <a:lstStyle/>
          <a:p>
            <a:pPr algn="just"/>
            <a:r>
              <a:rPr lang="es-MX" dirty="0" smtClean="0"/>
              <a:t>El término “Partido” deriva también del latín, del verbo </a:t>
            </a:r>
            <a:r>
              <a:rPr lang="es-MX" i="1" dirty="0" smtClean="0"/>
              <a:t>“</a:t>
            </a:r>
            <a:r>
              <a:rPr lang="es-MX" i="1" dirty="0" err="1" smtClean="0"/>
              <a:t>partire</a:t>
            </a:r>
            <a:r>
              <a:rPr lang="es-MX" i="1" dirty="0" smtClean="0"/>
              <a:t>”, </a:t>
            </a:r>
            <a:r>
              <a:rPr lang="es-MX" dirty="0" smtClean="0"/>
              <a:t>que significa dividir. </a:t>
            </a:r>
          </a:p>
          <a:p>
            <a:pPr algn="just"/>
            <a:r>
              <a:rPr lang="es-MX" dirty="0" smtClean="0"/>
              <a:t>Edmund </a:t>
            </a:r>
            <a:r>
              <a:rPr lang="es-MX" dirty="0" err="1" smtClean="0"/>
              <a:t>Burke</a:t>
            </a:r>
            <a:r>
              <a:rPr lang="es-MX" dirty="0" smtClean="0"/>
              <a:t> (1729-1797), lo define como un conjunto de hombres unidos para promover, mediante su labor conjunta, el interés nacional sobre la base de algún principio particular acerca del cual todos están de acuerdo, pero basando la partición sólo entre soberanos y no entre súbditos y soberanos.</a:t>
            </a:r>
          </a:p>
          <a:p>
            <a:pPr algn="just"/>
            <a:r>
              <a:rPr lang="es-MX" dirty="0" smtClean="0"/>
              <a:t>Cabe destacar que los revolucionarios franceses rechazaban en gran medida la figura de partido </a:t>
            </a:r>
            <a:r>
              <a:rPr lang="es-MX" dirty="0"/>
              <a:t>a</a:t>
            </a:r>
            <a:r>
              <a:rPr lang="es-MX" dirty="0" smtClean="0"/>
              <a:t>poyados en su incompatibilidad con la teoría rousseauniana de la voluntad general o con la nueva idead de la soberanía nacional, según la cual cada diputado representa directamente y sin mediación alguna a la totalidad de la nación.</a:t>
            </a:r>
          </a:p>
          <a:p>
            <a:pPr marL="0" indent="0" algn="just">
              <a:buNone/>
            </a:pPr>
            <a:endParaRPr lang="es-MX" dirty="0" smtClean="0"/>
          </a:p>
          <a:p>
            <a:endParaRPr lang="es-MX" dirty="0"/>
          </a:p>
        </p:txBody>
      </p:sp>
      <p:pic>
        <p:nvPicPr>
          <p:cNvPr id="6146" name="Picture 2" descr="Resultado de imagen para SURGIMIENTO DEL TERMINO PART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611" y="4515685"/>
            <a:ext cx="4415589" cy="163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31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6702" y="1359570"/>
            <a:ext cx="8596668" cy="3817966"/>
          </a:xfrm>
        </p:spPr>
        <p:txBody>
          <a:bodyPr/>
          <a:lstStyle/>
          <a:p>
            <a:pPr algn="just"/>
            <a:r>
              <a:rPr lang="es-MX" dirty="0"/>
              <a:t>En Estados Unidos de Norteamérica, los padres fundadores como </a:t>
            </a:r>
            <a:r>
              <a:rPr lang="es-MX" dirty="0" err="1"/>
              <a:t>Madisson</a:t>
            </a:r>
            <a:r>
              <a:rPr lang="es-MX" dirty="0"/>
              <a:t> o el propio Washington condenaron a los partidos por considerarlos facciones, siendo propiamente hasta bien entrado el siglo XIX cuando los partidos fueron aceptados positivamente y sólo después de la Segunda Guerra Mundial, luego de grandes debates teóricos y políticos, cuando comenzó su proceso de </a:t>
            </a:r>
            <a:r>
              <a:rPr lang="es-MX" dirty="0" err="1"/>
              <a:t>constitucionalización</a:t>
            </a:r>
            <a:r>
              <a:rPr lang="es-MX" dirty="0"/>
              <a:t> en el mundo entero.</a:t>
            </a:r>
          </a:p>
          <a:p>
            <a:endParaRPr lang="es-MX" dirty="0"/>
          </a:p>
        </p:txBody>
      </p:sp>
      <p:pic>
        <p:nvPicPr>
          <p:cNvPr id="7170" name="Picture 2" descr="Resultado de imagen para FACCIONES DE PART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737" y="3447131"/>
            <a:ext cx="6196263" cy="259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81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04949"/>
            <a:ext cx="8596668" cy="5636413"/>
          </a:xfrm>
        </p:spPr>
        <p:txBody>
          <a:bodyPr>
            <a:normAutofit lnSpcReduction="10000"/>
          </a:bodyPr>
          <a:lstStyle/>
          <a:p>
            <a:pPr algn="just"/>
            <a:r>
              <a:rPr lang="es-MX" dirty="0" smtClean="0"/>
              <a:t>Aunque durante los siglos XVII,XVIII y XIX se pugnaba porque los partidos fuesen considerados en realidad como facciones, término que algunos autores como David </a:t>
            </a:r>
            <a:r>
              <a:rPr lang="es-MX" dirty="0" err="1" smtClean="0"/>
              <a:t>Hume</a:t>
            </a:r>
            <a:r>
              <a:rPr lang="es-MX" dirty="0" smtClean="0"/>
              <a:t>, le dieron la misma connotación a la de un partido, al señalar que ambos subvierten el gobierno, hacen impotentes las leyes y suscitan la más fiera animosidad éntrelos hombres de una misma nación, cuando debieran prestarse asistencia y protección mutuas.</a:t>
            </a:r>
          </a:p>
          <a:p>
            <a:pPr algn="just"/>
            <a:r>
              <a:rPr lang="es-MX" dirty="0" smtClean="0"/>
              <a:t>Ya hacia el siglo XX, se les equiparó con los grupos de interés. Así  algunos autores como H. </a:t>
            </a:r>
            <a:r>
              <a:rPr lang="es-MX" dirty="0" err="1" smtClean="0"/>
              <a:t>Rehm</a:t>
            </a:r>
            <a:r>
              <a:rPr lang="es-MX" dirty="0" smtClean="0"/>
              <a:t>, en 1912 señaló que los partidos no son mas que grupos de interés encubiertos. Por su parte Max Weber si distinguió entre ambas categorías. La distinción </a:t>
            </a:r>
            <a:r>
              <a:rPr lang="es-MX" dirty="0" err="1" smtClean="0"/>
              <a:t>weberiana</a:t>
            </a:r>
            <a:r>
              <a:rPr lang="es-MX" dirty="0" smtClean="0"/>
              <a:t> y las posteriores que son de carácter sociológico, son desde el punto de vista funcional, al establecer que los grupos de interés tienen la función de articular intereses y los partidos la de su agregación, que participan en las elecciones y pretenden conquistar el poder, es decir, hay una connotación competitiva entre ellos, lo que no existe en los grupos de interés o de presión.</a:t>
            </a:r>
          </a:p>
          <a:p>
            <a:pPr algn="just"/>
            <a:r>
              <a:rPr lang="es-MX" dirty="0" smtClean="0"/>
              <a:t>Además agregaría que los Partidos Políticos tienen importantes cometidos en los Estados modernos como son: proponer programas e ideologías a los ciudadanos, articular y aglutinar intereses sociales con finalidades estrictamente políticas, movilizar y socializar a los ciudadanos y principalmente, reclutar élites y formar gobiernos.</a:t>
            </a:r>
            <a:endParaRPr lang="es-MX" dirty="0"/>
          </a:p>
        </p:txBody>
      </p:sp>
    </p:spTree>
    <p:extLst>
      <p:ext uri="{BB962C8B-B14F-4D97-AF65-F5344CB8AC3E}">
        <p14:creationId xmlns:p14="http://schemas.microsoft.com/office/powerpoint/2010/main" val="272670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48343"/>
            <a:ext cx="8596668" cy="5693019"/>
          </a:xfrm>
        </p:spPr>
        <p:txBody>
          <a:bodyPr>
            <a:normAutofit fontScale="92500" lnSpcReduction="10000"/>
          </a:bodyPr>
          <a:lstStyle/>
          <a:p>
            <a:pPr algn="ctr"/>
            <a:r>
              <a:rPr lang="es-ES" sz="2300" b="1" dirty="0">
                <a:latin typeface="Arial" panose="020B0604020202020204" pitchFamily="34" charset="0"/>
                <a:cs typeface="Arial" panose="020B0604020202020204" pitchFamily="34" charset="0"/>
              </a:rPr>
              <a:t>CLASIFICACIÓN DE LOS PARTIDOS POLÍTICOS</a:t>
            </a:r>
          </a:p>
          <a:p>
            <a:pPr algn="ctr"/>
            <a:endParaRPr lang="es-ES" sz="2300" dirty="0"/>
          </a:p>
          <a:p>
            <a:pPr algn="just">
              <a:lnSpc>
                <a:spcPct val="150000"/>
              </a:lnSpc>
            </a:pPr>
            <a:r>
              <a:rPr lang="es-ES" dirty="0">
                <a:latin typeface="Arial" panose="020B0604020202020204" pitchFamily="34" charset="0"/>
                <a:cs typeface="Arial" panose="020B0604020202020204" pitchFamily="34" charset="0"/>
              </a:rPr>
              <a:t>Muchos autores han hecho sus clasificaciones de los partidos políticos, cada uno atendiendo a diversos aspectos. Pero la que resulta más clara e importantes es la hecha por </a:t>
            </a:r>
            <a:r>
              <a:rPr lang="es-ES" dirty="0" err="1">
                <a:latin typeface="Arial" panose="020B0604020202020204" pitchFamily="34" charset="0"/>
                <a:cs typeface="Arial" panose="020B0604020202020204" pitchFamily="34" charset="0"/>
              </a:rPr>
              <a:t>Duverger</a:t>
            </a:r>
            <a:r>
              <a:rPr lang="es-ES" dirty="0">
                <a:latin typeface="Arial" panose="020B0604020202020204" pitchFamily="34" charset="0"/>
                <a:cs typeface="Arial" panose="020B0604020202020204" pitchFamily="34" charset="0"/>
              </a:rPr>
              <a:t>. Para dicho autor la diferencia de un partido político a otro es su estructura, es decir, morfología; por lo que distingue dos clases: Los partidos de cuadro y los de masas. </a:t>
            </a: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Los primeros son partidos que prefieren la calidad de sus miembros a su número; sus integrantes disponen de gran influencia ya sea a nivel local o nacional. Respecto a su organización este tipo de partido se caracteriza por tener estructuras flexibles y poco organizadas, comúnmente son poco disciplinados, carecen de un programa o contenido general desarrollado, por lo que cada una de las unidades partidistas disponen de gran autonomía de acción.</a:t>
            </a:r>
          </a:p>
          <a:p>
            <a:pPr algn="just">
              <a:lnSpc>
                <a:spcPct val="150000"/>
              </a:lnSpc>
            </a:pP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277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08001"/>
            <a:ext cx="8596668" cy="5533362"/>
          </a:xfrm>
        </p:spPr>
        <p:txBody>
          <a:bodyPr/>
          <a:lstStyle/>
          <a:p>
            <a:pPr algn="just">
              <a:lnSpc>
                <a:spcPct val="150000"/>
              </a:lnSpc>
            </a:pPr>
            <a:r>
              <a:rPr lang="es-ES" dirty="0">
                <a:latin typeface="Arial" panose="020B0604020202020204" pitchFamily="34" charset="0"/>
                <a:cs typeface="Arial" panose="020B0604020202020204" pitchFamily="34" charset="0"/>
              </a:rPr>
              <a:t>En contraste, los partidos de masas poseen una organización estable y estructura fuerte, dicha estructura es piramidal y basada en planos jerarquizados. Los militantes se identifican con la ideología más que con la persona misma. Las decisiones repasan en la participación de todos sus miembros y la subordinación de la dirección de la base.</a:t>
            </a:r>
            <a:endParaRPr lang="es-MX" dirty="0">
              <a:latin typeface="Arial" panose="020B0604020202020204" pitchFamily="34" charset="0"/>
              <a:cs typeface="Arial" panose="020B0604020202020204" pitchFamily="34" charset="0"/>
            </a:endParaRPr>
          </a:p>
          <a:p>
            <a:endParaRPr lang="es-MX" dirty="0"/>
          </a:p>
          <a:p>
            <a:endParaRPr lang="es-MX" dirty="0"/>
          </a:p>
        </p:txBody>
      </p:sp>
      <p:pic>
        <p:nvPicPr>
          <p:cNvPr id="8196" name="Picture 4" descr="Resultado de imagen para CLASIFICACION DE LOS PARTIDOS POLIT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38" y="2779295"/>
            <a:ext cx="4296109" cy="355207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ultado de imagen para CLASIFICACION DE LOS PARTIDOS POLITI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495" y="2779295"/>
            <a:ext cx="4391526" cy="339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89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83623"/>
          </a:xfrm>
        </p:spPr>
        <p:txBody>
          <a:bodyPr/>
          <a:lstStyle/>
          <a:p>
            <a:pPr algn="ctr"/>
            <a:r>
              <a:rPr lang="es-MX" dirty="0" smtClean="0"/>
              <a:t>TIPOLOGIAS DE PARTIDOS.</a:t>
            </a:r>
            <a:endParaRPr lang="es-MX" dirty="0"/>
          </a:p>
        </p:txBody>
      </p:sp>
      <p:sp>
        <p:nvSpPr>
          <p:cNvPr id="3" name="Marcador de contenido 2"/>
          <p:cNvSpPr>
            <a:spLocks noGrp="1"/>
          </p:cNvSpPr>
          <p:nvPr>
            <p:ph idx="1"/>
          </p:nvPr>
        </p:nvSpPr>
        <p:spPr>
          <a:xfrm>
            <a:off x="677333" y="1293223"/>
            <a:ext cx="8815009" cy="4748139"/>
          </a:xfrm>
        </p:spPr>
        <p:txBody>
          <a:bodyPr>
            <a:normAutofit/>
          </a:bodyPr>
          <a:lstStyle/>
          <a:p>
            <a:pPr algn="just"/>
            <a:r>
              <a:rPr lang="es-MX" sz="2000" dirty="0" smtClean="0">
                <a:latin typeface="Arial" panose="020B0604020202020204" pitchFamily="34" charset="0"/>
                <a:cs typeface="Arial" panose="020B0604020202020204" pitchFamily="34" charset="0"/>
              </a:rPr>
              <a:t>La ciencia política ha recogido distintas tipologías de los Partidos. Por ejemplo, es célebre la clasificación de </a:t>
            </a:r>
            <a:r>
              <a:rPr lang="es-MX" sz="2000" dirty="0" err="1" smtClean="0">
                <a:latin typeface="Arial" panose="020B0604020202020204" pitchFamily="34" charset="0"/>
                <a:cs typeface="Arial" panose="020B0604020202020204" pitchFamily="34" charset="0"/>
              </a:rPr>
              <a:t>Duverger</a:t>
            </a:r>
            <a:r>
              <a:rPr lang="es-MX" sz="2000" dirty="0" smtClean="0">
                <a:latin typeface="Arial" panose="020B0604020202020204" pitchFamily="34" charset="0"/>
                <a:cs typeface="Arial" panose="020B0604020202020204" pitchFamily="34" charset="0"/>
              </a:rPr>
              <a:t>, que distingue entre sistema de partido único, bipartidistas y multipartidistas. Considera que los tipos de sistemas de partidos determinan el sistema político; así, el sistema de partido único corresponde al Estado totalitario o autoritario.  Sin embargo, tal clasificación en ocasiones no corresponde a la realidad del sistema político de un País. Por ejemplo, la República Popular China cuenta con 8 partidos y no es una democracia.</a:t>
            </a:r>
          </a:p>
        </p:txBody>
      </p:sp>
      <p:pic>
        <p:nvPicPr>
          <p:cNvPr id="9218" name="Picture 2" descr="Resultado de imagen para TIPOLOGIAS DE PARTIDOS SEGUN DUVER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943" y="3929397"/>
            <a:ext cx="4187825" cy="279558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690" y="3929397"/>
            <a:ext cx="4339262" cy="279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38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449943"/>
            <a:ext cx="8916609" cy="5591419"/>
          </a:xfrm>
        </p:spPr>
        <p:txBody>
          <a:bodyPr/>
          <a:lstStyle/>
          <a:p>
            <a:pPr algn="just"/>
            <a:r>
              <a:rPr lang="es-MX" sz="2000" dirty="0">
                <a:latin typeface="Arial" panose="020B0604020202020204" pitchFamily="34" charset="0"/>
                <a:cs typeface="Arial" panose="020B0604020202020204" pitchFamily="34" charset="0"/>
              </a:rPr>
              <a:t>Sartori por su parte toma en cuenta para tal efecto, el factor dinámico, es decir, la posibilidad de que un régimen político se transforme en otro, para lo cual elabora la siguiente lista de sistemas:</a:t>
            </a:r>
          </a:p>
          <a:p>
            <a:r>
              <a:rPr lang="es-MX" dirty="0"/>
              <a:t>a) De partido único (Albania y la Unión Soviética hasta 1989);</a:t>
            </a:r>
          </a:p>
          <a:p>
            <a:r>
              <a:rPr lang="es-MX" dirty="0"/>
              <a:t>b) Partido hegemónico (México hasta 1988);</a:t>
            </a:r>
          </a:p>
          <a:p>
            <a:r>
              <a:rPr lang="es-MX" dirty="0"/>
              <a:t>c) Partido predominante (Japón y Suecia hasta antes de la crisis del Partido Liberal Democrático Japonés y del Partido Social Demócrata Sueco</a:t>
            </a:r>
            <a:r>
              <a:rPr lang="es-MX" dirty="0" smtClean="0"/>
              <a:t>);</a:t>
            </a:r>
            <a:r>
              <a:rPr lang="es-MX" dirty="0"/>
              <a:t> </a:t>
            </a:r>
            <a:endParaRPr lang="es-MX" dirty="0" smtClean="0"/>
          </a:p>
          <a:p>
            <a:r>
              <a:rPr lang="es-MX" dirty="0" smtClean="0"/>
              <a:t>d</a:t>
            </a:r>
            <a:r>
              <a:rPr lang="es-MX" dirty="0"/>
              <a:t>) Bipartidismo (los Estados Unidos y el Reino Unido);</a:t>
            </a:r>
          </a:p>
          <a:p>
            <a:pPr algn="just"/>
            <a:r>
              <a:rPr lang="es-MX" dirty="0"/>
              <a:t>e) Pluralismo moderado (Alemania y los Países Bajos);</a:t>
            </a:r>
          </a:p>
          <a:p>
            <a:pPr algn="just"/>
            <a:r>
              <a:rPr lang="es-MX" dirty="0"/>
              <a:t>f) Pluralismo polarizado (Italia hasta antes de su más reciente reforma electoral).</a:t>
            </a:r>
          </a:p>
          <a:p>
            <a:pPr algn="just"/>
            <a:endParaRPr lang="es-MX" dirty="0" smtClean="0"/>
          </a:p>
          <a:p>
            <a:pPr algn="just"/>
            <a:endParaRPr lang="es-MX" dirty="0"/>
          </a:p>
          <a:p>
            <a:endParaRPr lang="es-MX" dirty="0"/>
          </a:p>
          <a:p>
            <a:endParaRPr lang="es-MX" dirty="0"/>
          </a:p>
        </p:txBody>
      </p:sp>
      <p:pic>
        <p:nvPicPr>
          <p:cNvPr id="10244" name="Picture 4" descr="Resultado de imagen para TIPOLOGÍAS DE PARTIDOS SEGUN SART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745" y="4066674"/>
            <a:ext cx="5488666" cy="243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093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44137"/>
            <a:ext cx="8596668" cy="5597225"/>
          </a:xfrm>
        </p:spPr>
        <p:txBody>
          <a:bodyPr>
            <a:normAutofit/>
          </a:bodyPr>
          <a:lstStyle/>
          <a:p>
            <a:pPr marL="0" indent="0" algn="just">
              <a:buNone/>
            </a:pPr>
            <a:r>
              <a:rPr lang="es-MX" sz="2000" dirty="0" smtClean="0">
                <a:latin typeface="Arial" panose="020B0604020202020204" pitchFamily="34" charset="0"/>
                <a:cs typeface="Arial" panose="020B0604020202020204" pitchFamily="34" charset="0"/>
              </a:rPr>
              <a:t>De lo anterior, podríamos señalar que el sistema de partidos está en íntima relación con la naturaleza y las características del sistema político de esa sociedad. Por lo cual los partidos forman un subsistema de ese gran conjunto de instituciones y elementos que conforman un régimen político, en el que las distintas partes se influyen recíprocamente. </a:t>
            </a:r>
            <a:endParaRPr lang="es-MX" sz="2000" dirty="0">
              <a:latin typeface="Arial" panose="020B0604020202020204" pitchFamily="34" charset="0"/>
              <a:cs typeface="Arial" panose="020B0604020202020204" pitchFamily="34" charset="0"/>
            </a:endParaRPr>
          </a:p>
          <a:p>
            <a:pPr marL="0" indent="0" algn="just">
              <a:buNone/>
            </a:pPr>
            <a:r>
              <a:rPr lang="es-MX" sz="2000" dirty="0" smtClean="0">
                <a:latin typeface="Arial" panose="020B0604020202020204" pitchFamily="34" charset="0"/>
                <a:cs typeface="Arial" panose="020B0604020202020204" pitchFamily="34" charset="0"/>
              </a:rPr>
              <a:t>Por su parte las leyes electorales tienen relación directa con el sistema de partidos y el tipo de régimen político, por ejemplo, si es presidencial o parlamentario, también influye en el número y su composición.</a:t>
            </a:r>
            <a:endParaRPr lang="es-MX" sz="2000" dirty="0">
              <a:latin typeface="Arial" panose="020B0604020202020204" pitchFamily="34" charset="0"/>
              <a:cs typeface="Arial" panose="020B0604020202020204" pitchFamily="34" charset="0"/>
            </a:endParaRPr>
          </a:p>
        </p:txBody>
      </p:sp>
      <p:sp>
        <p:nvSpPr>
          <p:cNvPr id="4" name="AutoShape 2" descr="Resultado de imagen para opinion publ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1270" name="Picture 6" descr="Resultado de imagen para opinion pub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168" y="3182507"/>
            <a:ext cx="5715000" cy="285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31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44137"/>
            <a:ext cx="8596668" cy="5597225"/>
          </a:xfrm>
        </p:spPr>
        <p:txBody>
          <a:bodyPr/>
          <a:lstStyle/>
          <a:p>
            <a:pPr marL="0" indent="0" algn="just">
              <a:lnSpc>
                <a:spcPct val="150000"/>
              </a:lnSpc>
              <a:buNone/>
            </a:pPr>
            <a:r>
              <a:rPr lang="es-MX" dirty="0" smtClean="0">
                <a:latin typeface="Arial" panose="020B0604020202020204" pitchFamily="34" charset="0"/>
                <a:cs typeface="Arial" panose="020B0604020202020204" pitchFamily="34" charset="0"/>
              </a:rPr>
              <a:t>      </a:t>
            </a:r>
            <a:r>
              <a:rPr lang="es-MX" sz="2000" dirty="0" smtClean="0">
                <a:latin typeface="Arial" panose="020B0604020202020204" pitchFamily="34" charset="0"/>
                <a:cs typeface="Arial" panose="020B0604020202020204" pitchFamily="34" charset="0"/>
              </a:rPr>
              <a:t>En </a:t>
            </a:r>
            <a:r>
              <a:rPr lang="es-MX" sz="2000" dirty="0">
                <a:latin typeface="Arial" panose="020B0604020202020204" pitchFamily="34" charset="0"/>
                <a:cs typeface="Arial" panose="020B0604020202020204" pitchFamily="34" charset="0"/>
              </a:rPr>
              <a:t>la actualidad, los partidos políticos son considerados la columna vertebral de cualquier democracia pues constituyen las opciones en las que la población basa sus preferencias para ser gobernados, por lo que puede afirmarse que son entidades de interés público.</a:t>
            </a:r>
          </a:p>
          <a:p>
            <a:endParaRPr lang="es-MX" sz="2000" dirty="0"/>
          </a:p>
        </p:txBody>
      </p:sp>
      <p:pic>
        <p:nvPicPr>
          <p:cNvPr id="12292" name="Picture 4" descr="Resultado de imagen para SISTEMA DE PART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006" y="2317916"/>
            <a:ext cx="6000750"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7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i="1" dirty="0" smtClean="0">
                <a:solidFill>
                  <a:srgbClr val="0070C0"/>
                </a:solidFill>
                <a:latin typeface="Arial" panose="020B0604020202020204" pitchFamily="34" charset="0"/>
                <a:cs typeface="Arial" panose="020B0604020202020204" pitchFamily="34" charset="0"/>
              </a:rPr>
              <a:t>LOS PARTIDOS POLITICOS COMO SUJETOS DE DERECHO ELECTORAL</a:t>
            </a:r>
            <a:r>
              <a:rPr lang="es-MX" dirty="0" smtClean="0"/>
              <a:t>.</a:t>
            </a:r>
            <a:endParaRPr lang="es-MX" dirty="0"/>
          </a:p>
        </p:txBody>
      </p:sp>
      <p:pic>
        <p:nvPicPr>
          <p:cNvPr id="1026" name="Picture 2" descr="Resultado de imagen para PARTIDOS POLITICOS EN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390503"/>
            <a:ext cx="7798526"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01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40229"/>
          </a:xfrm>
        </p:spPr>
        <p:txBody>
          <a:bodyPr/>
          <a:lstStyle/>
          <a:p>
            <a:pPr algn="ctr"/>
            <a:r>
              <a:rPr lang="es-MX" dirty="0" smtClean="0"/>
              <a:t>¿QUÉ ES UN PARTIDO POLITICO?</a:t>
            </a:r>
            <a:endParaRPr lang="es-MX" dirty="0"/>
          </a:p>
        </p:txBody>
      </p:sp>
      <p:sp>
        <p:nvSpPr>
          <p:cNvPr id="3" name="Marcador de contenido 2"/>
          <p:cNvSpPr>
            <a:spLocks noGrp="1"/>
          </p:cNvSpPr>
          <p:nvPr>
            <p:ph idx="1"/>
          </p:nvPr>
        </p:nvSpPr>
        <p:spPr>
          <a:xfrm>
            <a:off x="677333" y="1451429"/>
            <a:ext cx="9308495" cy="5123542"/>
          </a:xfrm>
        </p:spPr>
        <p:txBody>
          <a:bodyPr>
            <a:normAutofit/>
          </a:bodyPr>
          <a:lstStyle/>
          <a:p>
            <a:pPr algn="just">
              <a:lnSpc>
                <a:spcPct val="150000"/>
              </a:lnSpc>
            </a:pPr>
            <a:r>
              <a:rPr lang="es-ES" b="1" dirty="0" smtClean="0">
                <a:latin typeface="Arial" panose="020B0604020202020204" pitchFamily="34" charset="0"/>
                <a:cs typeface="Arial" panose="020B0604020202020204" pitchFamily="34" charset="0"/>
              </a:rPr>
              <a:t>Existen variadas definiciones al respecto, veamos algunas de ellas:</a:t>
            </a:r>
            <a:endParaRPr lang="es-ES" b="1" dirty="0">
              <a:latin typeface="Arial" panose="020B0604020202020204" pitchFamily="34" charset="0"/>
              <a:cs typeface="Arial" panose="020B0604020202020204" pitchFamily="34" charset="0"/>
            </a:endParaRPr>
          </a:p>
          <a:p>
            <a:pPr algn="just">
              <a:lnSpc>
                <a:spcPct val="150000"/>
              </a:lnSpc>
            </a:pPr>
            <a:r>
              <a:rPr lang="es-ES" dirty="0" smtClean="0">
                <a:latin typeface="Arial" panose="020B0604020202020204" pitchFamily="34" charset="0"/>
                <a:cs typeface="Arial" panose="020B0604020202020204" pitchFamily="34" charset="0"/>
              </a:rPr>
              <a:t>De </a:t>
            </a:r>
            <a:r>
              <a:rPr lang="es-ES" dirty="0">
                <a:latin typeface="Arial" panose="020B0604020202020204" pitchFamily="34" charset="0"/>
                <a:cs typeface="Arial" panose="020B0604020202020204" pitchFamily="34" charset="0"/>
              </a:rPr>
              <a:t>acuerdo a la definición de Antonio María Calderón, un partido político es una organización estable que tiene como objetivo principal la conquista y ejercicio de poder político, con el fin de organizar la sociedad y el Estado, de acuerdo con la ideología e intereses sociales que representa</a:t>
            </a:r>
            <a:r>
              <a:rPr lang="es-ES" dirty="0" smtClean="0">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Según la famosa definición de Weber el partido es “la forma de socialización que, descansando en un reclutamiento libre, tiene como fin, proporcionar poder a su dirigente dentro de una asociación y otorgar por ese medio a sus miembros activos determinados probabilidades ideales o materiales.</a:t>
            </a:r>
          </a:p>
          <a:p>
            <a:endParaRPr lang="es-MX" dirty="0"/>
          </a:p>
        </p:txBody>
      </p:sp>
    </p:spTree>
    <p:extLst>
      <p:ext uri="{BB962C8B-B14F-4D97-AF65-F5344CB8AC3E}">
        <p14:creationId xmlns:p14="http://schemas.microsoft.com/office/powerpoint/2010/main" val="1925314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91887"/>
            <a:ext cx="8596668" cy="5649476"/>
          </a:xfrm>
        </p:spPr>
        <p:txBody>
          <a:bodyPr>
            <a:normAutofit/>
          </a:bodyPr>
          <a:lstStyle/>
          <a:p>
            <a:pPr algn="just">
              <a:lnSpc>
                <a:spcPct val="150000"/>
              </a:lnSpc>
            </a:pPr>
            <a:r>
              <a:rPr lang="es-ES" dirty="0">
                <a:latin typeface="Arial" panose="020B0604020202020204" pitchFamily="34" charset="0"/>
                <a:cs typeface="Arial" panose="020B0604020202020204" pitchFamily="34" charset="0"/>
              </a:rPr>
              <a:t>Mientras que Giovanni Sartori precisó que un partido político puede llamársele a “cualquier grupo político que se presenta a competir en elecciones y que puede colocar mediante ellas a sus candidatos en cargos públicos”.</a:t>
            </a:r>
          </a:p>
          <a:p>
            <a:pPr>
              <a:lnSpc>
                <a:spcPct val="150000"/>
              </a:lnSpc>
            </a:pP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Para Carl J. Friedrich un partido político es un grupo de seres humanos que tiene una organización estable con el objetivo de conseguir o mantener para sus líderes el control de un gobierno y en un futuro dar a los miembros del partido ventajas materiales e ideales por medio de tal control.</a:t>
            </a: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El politólogo Maurice </a:t>
            </a:r>
            <a:r>
              <a:rPr lang="es-ES" dirty="0" err="1">
                <a:latin typeface="Arial" panose="020B0604020202020204" pitchFamily="34" charset="0"/>
                <a:cs typeface="Arial" panose="020B0604020202020204" pitchFamily="34" charset="0"/>
              </a:rPr>
              <a:t>Duverger</a:t>
            </a:r>
            <a:r>
              <a:rPr lang="es-ES" dirty="0">
                <a:latin typeface="Arial" panose="020B0604020202020204" pitchFamily="34" charset="0"/>
                <a:cs typeface="Arial" panose="020B0604020202020204" pitchFamily="34" charset="0"/>
              </a:rPr>
              <a:t> lo definió como: una comunidad de una estructura particular, caracterizada principalmente por las relaciones internas entre los miembros de la comunidad.</a:t>
            </a:r>
          </a:p>
          <a:p>
            <a:pPr algn="just">
              <a:lnSpc>
                <a:spcPct val="150000"/>
              </a:lnSpc>
            </a:pPr>
            <a:endParaRPr lang="es-ES"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905947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35429"/>
            <a:ext cx="8596668" cy="5605933"/>
          </a:xfrm>
        </p:spPr>
        <p:txBody>
          <a:bodyPr>
            <a:normAutofit/>
          </a:bodyPr>
          <a:lstStyle/>
          <a:p>
            <a:pPr algn="just"/>
            <a:r>
              <a:rPr lang="es-ES" sz="2400" dirty="0">
                <a:latin typeface="Arial" panose="020B0604020202020204" pitchFamily="34" charset="0"/>
                <a:cs typeface="Arial" panose="020B0604020202020204" pitchFamily="34" charset="0"/>
              </a:rPr>
              <a:t>Por lo tanto se puede afirmar que el partido político, es la unidad en el ejercicio de la democracia, </a:t>
            </a:r>
            <a:r>
              <a:rPr lang="es-ES" sz="2400" dirty="0" smtClean="0">
                <a:latin typeface="Arial" panose="020B0604020202020204" pitchFamily="34" charset="0"/>
                <a:cs typeface="Arial" panose="020B0604020202020204" pitchFamily="34" charset="0"/>
              </a:rPr>
              <a:t>caracterizados como </a:t>
            </a:r>
            <a:r>
              <a:rPr lang="es-ES" sz="2400" dirty="0">
                <a:latin typeface="Arial" panose="020B0604020202020204" pitchFamily="34" charset="0"/>
                <a:cs typeface="Arial" panose="020B0604020202020204" pitchFamily="34" charset="0"/>
              </a:rPr>
              <a:t>organizaciones estables </a:t>
            </a:r>
            <a:r>
              <a:rPr lang="es-ES" sz="2400" dirty="0" smtClean="0">
                <a:latin typeface="Arial" panose="020B0604020202020204" pitchFamily="34" charset="0"/>
                <a:cs typeface="Arial" panose="020B0604020202020204" pitchFamily="34" charset="0"/>
              </a:rPr>
              <a:t>y con una infraestructura organizativa</a:t>
            </a:r>
            <a:r>
              <a:rPr lang="es-ES" sz="2400" dirty="0">
                <a:latin typeface="Arial" panose="020B0604020202020204" pitchFamily="34" charset="0"/>
                <a:cs typeface="Arial" panose="020B0604020202020204" pitchFamily="34" charset="0"/>
              </a:rPr>
              <a:t>.</a:t>
            </a:r>
            <a:endParaRPr lang="es-MX" sz="2400" dirty="0"/>
          </a:p>
        </p:txBody>
      </p:sp>
      <p:pic>
        <p:nvPicPr>
          <p:cNvPr id="1331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427" y="2249905"/>
            <a:ext cx="2780131" cy="270911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sultado de imagen para SISTEMA DE PARTI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569" y="2466474"/>
            <a:ext cx="4114800" cy="212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980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09600"/>
          </a:xfrm>
        </p:spPr>
        <p:txBody>
          <a:bodyPr>
            <a:normAutofit fontScale="90000"/>
          </a:bodyPr>
          <a:lstStyle/>
          <a:p>
            <a:pPr algn="ctr"/>
            <a:r>
              <a:rPr lang="es-MX" dirty="0" smtClean="0"/>
              <a:t>LOS PARTIDOS POLITICOS EN MEXICO.</a:t>
            </a:r>
            <a:endParaRPr lang="es-MX" dirty="0"/>
          </a:p>
        </p:txBody>
      </p:sp>
      <p:sp>
        <p:nvSpPr>
          <p:cNvPr id="3" name="Marcador de contenido 2"/>
          <p:cNvSpPr>
            <a:spLocks noGrp="1"/>
          </p:cNvSpPr>
          <p:nvPr>
            <p:ph idx="1"/>
          </p:nvPr>
        </p:nvSpPr>
        <p:spPr>
          <a:xfrm>
            <a:off x="677334" y="1219201"/>
            <a:ext cx="8596668" cy="4822162"/>
          </a:xfrm>
        </p:spPr>
        <p:txBody>
          <a:bodyPr>
            <a:normAutofit/>
          </a:bodyPr>
          <a:lstStyle/>
          <a:p>
            <a:pPr marL="285750" indent="-285750" algn="ctr">
              <a:buFont typeface="Wingdings" panose="05000000000000000000" pitchFamily="2" charset="2"/>
              <a:buChar char="q"/>
            </a:pP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Los partidos políticos de México se dividen según el interés político tradicional formando tres grupos: Derecha, Centro e  Izquierda, existiendo en cada uno de estos apartados uno de los tres grandes partidos, aunque algunos han fluctuado entre la derecha y el centro según la etapa histórica de la que estemos hablando. </a:t>
            </a:r>
          </a:p>
          <a:p>
            <a:endParaRPr lang="es-MX" dirty="0"/>
          </a:p>
        </p:txBody>
      </p:sp>
      <p:pic>
        <p:nvPicPr>
          <p:cNvPr id="14338" name="Picture 2" descr="Resultado de imagen para LOS PARTIDOS POLITICOS EN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154" y="4064669"/>
            <a:ext cx="4416425" cy="211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39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04801"/>
            <a:ext cx="8596668" cy="5736562"/>
          </a:xfrm>
        </p:spPr>
        <p:txBody>
          <a:bodyPr>
            <a:normAutofit/>
          </a:bodyPr>
          <a:lstStyle/>
          <a:p>
            <a:pPr algn="just"/>
            <a:r>
              <a:rPr lang="es-ES" sz="2000" dirty="0">
                <a:latin typeface="Arial" panose="020B0604020202020204" pitchFamily="34" charset="0"/>
                <a:cs typeface="Arial" panose="020B0604020202020204" pitchFamily="34" charset="0"/>
              </a:rPr>
              <a:t>Los partidos políticos nacionales cuentan con presencia en el Congreso de la Unión y en los congresos locales de los estados a nivel nacional en las elecciones presidenciales, estatales y municipales. El órgano rector de los partidos políticos y de todo el sistema electoral en México es el Instituto Nacional Electoral (INE), un órgano descentralizado e independiente manejado por un consejo ciudadano en el que el gobierno no tiene intervención. El INE organiza las elecciones nacionales, otorga registro a candidatos y partidos políticos y define todo la política electoral del país.</a:t>
            </a:r>
            <a:endParaRPr lang="es-MX" sz="2000" dirty="0">
              <a:latin typeface="Arial" panose="020B0604020202020204" pitchFamily="34" charset="0"/>
              <a:cs typeface="Arial" panose="020B0604020202020204" pitchFamily="34" charset="0"/>
            </a:endParaRPr>
          </a:p>
          <a:p>
            <a:endParaRPr lang="es-MX" sz="2000" dirty="0"/>
          </a:p>
        </p:txBody>
      </p:sp>
      <p:pic>
        <p:nvPicPr>
          <p:cNvPr id="1030" name="Picture 6" descr="Resultado de imagen para 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730" y="3248841"/>
            <a:ext cx="6522504"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093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24114"/>
          </a:xfrm>
        </p:spPr>
        <p:txBody>
          <a:bodyPr>
            <a:normAutofit fontScale="90000"/>
          </a:bodyPr>
          <a:lstStyle/>
          <a:p>
            <a:pPr algn="ctr"/>
            <a:r>
              <a:rPr lang="es-MX" dirty="0" smtClean="0"/>
              <a:t>NATURALEZA JURIDICA.</a:t>
            </a:r>
            <a:endParaRPr lang="es-MX" dirty="0"/>
          </a:p>
        </p:txBody>
      </p:sp>
      <p:sp>
        <p:nvSpPr>
          <p:cNvPr id="3" name="Marcador de contenido 2"/>
          <p:cNvSpPr>
            <a:spLocks noGrp="1"/>
          </p:cNvSpPr>
          <p:nvPr>
            <p:ph idx="1"/>
          </p:nvPr>
        </p:nvSpPr>
        <p:spPr>
          <a:xfrm>
            <a:off x="677333" y="1233715"/>
            <a:ext cx="9047237" cy="4807648"/>
          </a:xfrm>
        </p:spPr>
        <p:txBody>
          <a:bodyPr>
            <a:normAutofit/>
          </a:bodyPr>
          <a:lstStyle/>
          <a:p>
            <a:pPr algn="ctr"/>
            <a:endParaRPr lang="es-ES" b="1" dirty="0">
              <a:latin typeface="Arial" panose="020B0604020202020204" pitchFamily="34" charset="0"/>
              <a:cs typeface="Arial" panose="020B0604020202020204" pitchFamily="34" charset="0"/>
            </a:endParaRPr>
          </a:p>
          <a:p>
            <a:pPr algn="just">
              <a:lnSpc>
                <a:spcPct val="150000"/>
              </a:lnSpc>
            </a:pPr>
            <a:r>
              <a:rPr lang="es-ES" sz="2000" dirty="0">
                <a:latin typeface="Arial" panose="020B0604020202020204" pitchFamily="34" charset="0"/>
                <a:cs typeface="Arial" panose="020B0604020202020204" pitchFamily="34" charset="0"/>
              </a:rPr>
              <a:t>Los partidos políticos en México son entidades de interés público, así reconocidos en el párrafo I del artículo 41 de la Constitución Política de los Estados Unidos Mexicanos, el cual se encuentran regulados, en la Ley General de Partidos Políticos. Dicha ley establece, que los partidos políticos cuentan con personalidad jurídica y patrimonio propio y tienen como finalidad, promover la participación del pueblo en la vida democrática, contribuir a la integración de los órganos de representación política y, como organización de ciudadanos, hacer posible el acceso de éstos al ejercicio del poder público. </a:t>
            </a:r>
          </a:p>
          <a:p>
            <a:pPr algn="just">
              <a:lnSpc>
                <a:spcPct val="150000"/>
              </a:lnSpc>
            </a:pPr>
            <a:endParaRPr lang="es-ES" sz="2100" dirty="0">
              <a:latin typeface="Arial" panose="020B0604020202020204" pitchFamily="34" charset="0"/>
              <a:cs typeface="Arial" panose="020B0604020202020204" pitchFamily="34" charset="0"/>
            </a:endParaRPr>
          </a:p>
          <a:p>
            <a:endParaRPr lang="es-MX" sz="2100" dirty="0"/>
          </a:p>
        </p:txBody>
      </p:sp>
    </p:spTree>
    <p:extLst>
      <p:ext uri="{BB962C8B-B14F-4D97-AF65-F5344CB8AC3E}">
        <p14:creationId xmlns:p14="http://schemas.microsoft.com/office/powerpoint/2010/main" val="3730374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508001"/>
            <a:ext cx="8829523" cy="5446276"/>
          </a:xfrm>
        </p:spPr>
        <p:txBody>
          <a:bodyPr/>
          <a:lstStyle/>
          <a:p>
            <a:pPr algn="just">
              <a:lnSpc>
                <a:spcPct val="150000"/>
              </a:lnSpc>
            </a:pPr>
            <a:r>
              <a:rPr lang="es-ES" dirty="0">
                <a:latin typeface="Arial" panose="020B0604020202020204" pitchFamily="34" charset="0"/>
                <a:cs typeface="Arial" panose="020B0604020202020204" pitchFamily="34" charset="0"/>
              </a:rPr>
              <a:t>En México, la afiliación a un partido, es de manera libre e individual, queda prohibido la intervención de organizaciones civiles, sociales o gremiales, nacionales o extranjeras; las organizaciones con objeto social diferente a la creación de partidos, y cualquier otro tipo de afiliación corporativa.</a:t>
            </a:r>
            <a:endParaRPr lang="es-MX" dirty="0">
              <a:latin typeface="Arial" panose="020B0604020202020204" pitchFamily="34" charset="0"/>
              <a:cs typeface="Arial" panose="020B0604020202020204" pitchFamily="34" charset="0"/>
            </a:endParaRPr>
          </a:p>
          <a:p>
            <a:endParaRPr lang="es-MX" dirty="0"/>
          </a:p>
          <a:p>
            <a:endParaRPr lang="es-MX" dirty="0"/>
          </a:p>
        </p:txBody>
      </p:sp>
      <p:pic>
        <p:nvPicPr>
          <p:cNvPr id="16386" name="Picture 2" descr="Resultado de imagen para Constitución Poli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797" y="2380248"/>
            <a:ext cx="20955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sultado de imagen para Afiliación Partidi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038" y="2380248"/>
            <a:ext cx="4556404" cy="324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551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756952" cy="696686"/>
          </a:xfrm>
        </p:spPr>
        <p:txBody>
          <a:bodyPr/>
          <a:lstStyle/>
          <a:p>
            <a:pPr algn="ctr"/>
            <a:r>
              <a:rPr lang="es-MX" dirty="0" smtClean="0"/>
              <a:t>   LEY GENERAL DE PARTIDOS POLITICOS.</a:t>
            </a:r>
            <a:endParaRPr lang="es-MX" dirty="0"/>
          </a:p>
        </p:txBody>
      </p:sp>
      <p:sp>
        <p:nvSpPr>
          <p:cNvPr id="3" name="Marcador de contenido 2"/>
          <p:cNvSpPr>
            <a:spLocks noGrp="1"/>
          </p:cNvSpPr>
          <p:nvPr>
            <p:ph idx="1"/>
          </p:nvPr>
        </p:nvSpPr>
        <p:spPr>
          <a:xfrm>
            <a:off x="677334" y="1306287"/>
            <a:ext cx="9279466" cy="5152570"/>
          </a:xfrm>
        </p:spPr>
        <p:txBody>
          <a:bodyPr>
            <a:normAutofit fontScale="85000" lnSpcReduction="20000"/>
          </a:bodyPr>
          <a:lstStyle/>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sz="2100" dirty="0" smtClean="0">
                <a:latin typeface="Arial" panose="020B0604020202020204" pitchFamily="34" charset="0"/>
                <a:cs typeface="Arial" panose="020B0604020202020204" pitchFamily="34" charset="0"/>
              </a:rPr>
              <a:t>De igual manera la LGPP los define como </a:t>
            </a:r>
            <a:r>
              <a:rPr lang="es-MX" sz="2100" dirty="0">
                <a:latin typeface="Arial" panose="020B0604020202020204" pitchFamily="34" charset="0"/>
                <a:cs typeface="Arial" panose="020B0604020202020204" pitchFamily="34" charset="0"/>
              </a:rPr>
              <a:t>entidades de interés público que tienen como fin promover la participación de los ciudadanos en la vida democrática, contribuir a la integración de la representación nacional y como organizaciones de ciudadanos, hacer posible el acceso de éstos al ejercicio del poder público, de acuerdo con los programas, principios e ideas que postulan y mediante el sufragio universal, libre, secreto y directo.</a:t>
            </a:r>
          </a:p>
          <a:p>
            <a:pPr algn="just">
              <a:lnSpc>
                <a:spcPct val="150000"/>
              </a:lnSpc>
            </a:pPr>
            <a:endParaRPr lang="es-ES" sz="2100" dirty="0">
              <a:latin typeface="Arial" panose="020B0604020202020204" pitchFamily="34" charset="0"/>
              <a:cs typeface="Arial" panose="020B0604020202020204" pitchFamily="34" charset="0"/>
            </a:endParaRPr>
          </a:p>
          <a:p>
            <a:pPr algn="just">
              <a:lnSpc>
                <a:spcPct val="150000"/>
              </a:lnSpc>
            </a:pPr>
            <a:r>
              <a:rPr lang="es-MX" sz="2100" dirty="0">
                <a:latin typeface="Arial" panose="020B0604020202020204" pitchFamily="34" charset="0"/>
                <a:cs typeface="Arial" panose="020B0604020202020204" pitchFamily="34" charset="0"/>
              </a:rPr>
              <a:t>Los partidos políticos se regirán internamente por sus documentos básicos, tendrán la libertad de organizarse y determinarse de conformidad con las normas establecidas en la Ley General de Instituciones y Procedimientos Electorales, la Ley General de Partidos Políticos y La Ley Electoral  y de Partidos Políticos en el ámbito local,  conforme al mismo, establezcan sus estatutos.</a:t>
            </a:r>
          </a:p>
          <a:p>
            <a:endParaRPr lang="es-MX" dirty="0"/>
          </a:p>
        </p:txBody>
      </p:sp>
    </p:spTree>
    <p:extLst>
      <p:ext uri="{BB962C8B-B14F-4D97-AF65-F5344CB8AC3E}">
        <p14:creationId xmlns:p14="http://schemas.microsoft.com/office/powerpoint/2010/main" val="1161095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960152" cy="1320800"/>
          </a:xfrm>
        </p:spPr>
        <p:txBody>
          <a:bodyPr/>
          <a:lstStyle/>
          <a:p>
            <a:pPr algn="ctr"/>
            <a:r>
              <a:rPr lang="es-MX" dirty="0" smtClean="0"/>
              <a:t>   REQUISITOS PARA LA CREACIÓN DE UN     PARTIDO POLÍTICO NACIONAL.</a:t>
            </a:r>
            <a:endParaRPr lang="es-MX" dirty="0"/>
          </a:p>
        </p:txBody>
      </p:sp>
      <p:sp>
        <p:nvSpPr>
          <p:cNvPr id="3" name="Marcador de contenido 2"/>
          <p:cNvSpPr>
            <a:spLocks noGrp="1"/>
          </p:cNvSpPr>
          <p:nvPr>
            <p:ph idx="1"/>
          </p:nvPr>
        </p:nvSpPr>
        <p:spPr>
          <a:xfrm>
            <a:off x="677333" y="1930400"/>
            <a:ext cx="9613295" cy="4630057"/>
          </a:xfrm>
        </p:spPr>
        <p:txBody>
          <a:bodyPr>
            <a:normAutofit/>
          </a:bodyPr>
          <a:lstStyle/>
          <a:p>
            <a:pPr algn="just">
              <a:lnSpc>
                <a:spcPct val="150000"/>
              </a:lnSpc>
            </a:pPr>
            <a:r>
              <a:rPr lang="es-ES" dirty="0">
                <a:latin typeface="Arial" panose="020B0604020202020204" pitchFamily="34" charset="0"/>
                <a:cs typeface="Arial" panose="020B0604020202020204" pitchFamily="34" charset="0"/>
              </a:rPr>
              <a:t>El sistema de ingreso de partidos políticos a los procesos electorales en nuestro país, es sexenal, es decir, no es el momento en que una organización de los ciudadanos manifiesten su consentimiento de crear un partido político, sino que necesariamente, ese consentimiento de conformar un nuevo partido, debe ser, coincidente, con la convocatoria que cada seis años, la autoridad electoral emita. </a:t>
            </a:r>
            <a:r>
              <a:rPr lang="es-ES" dirty="0" smtClean="0">
                <a:latin typeface="Arial" panose="020B0604020202020204" pitchFamily="34" charset="0"/>
                <a:cs typeface="Arial" panose="020B0604020202020204" pitchFamily="34" charset="0"/>
              </a:rPr>
              <a:t>Art.11 LGPP</a:t>
            </a:r>
          </a:p>
          <a:p>
            <a:pPr marL="0" indent="0" algn="just">
              <a:lnSpc>
                <a:spcPct val="150000"/>
              </a:lnSpc>
              <a:buNone/>
            </a:pPr>
            <a:endParaRPr lang="es-ES" dirty="0" smtClean="0">
              <a:latin typeface="Arial" panose="020B0604020202020204" pitchFamily="34" charset="0"/>
              <a:cs typeface="Arial" panose="020B0604020202020204" pitchFamily="34" charset="0"/>
            </a:endParaRPr>
          </a:p>
          <a:p>
            <a:pPr algn="just">
              <a:lnSpc>
                <a:spcPct val="150000"/>
              </a:lnSpc>
            </a:pPr>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celebración de asambleas, por lo menos en veinte entidades federativas o en doscientos distritos electorales, en presencia de </a:t>
            </a:r>
            <a:r>
              <a:rPr lang="es-ES" dirty="0" smtClean="0">
                <a:latin typeface="Arial" panose="020B0604020202020204" pitchFamily="34" charset="0"/>
                <a:cs typeface="Arial" panose="020B0604020202020204" pitchFamily="34" charset="0"/>
              </a:rPr>
              <a:t>un funcionario </a:t>
            </a:r>
            <a:r>
              <a:rPr lang="es-ES" dirty="0">
                <a:latin typeface="Arial" panose="020B0604020202020204" pitchFamily="34" charset="0"/>
                <a:cs typeface="Arial" panose="020B0604020202020204" pitchFamily="34" charset="0"/>
              </a:rPr>
              <a:t>del Instituto Nacional Electoral. </a:t>
            </a:r>
          </a:p>
          <a:p>
            <a:pPr algn="just">
              <a:lnSpc>
                <a:spcPct val="150000"/>
              </a:lnSpc>
            </a:pPr>
            <a:endParaRPr lang="es-ES" dirty="0">
              <a:latin typeface="Arial" panose="020B0604020202020204" pitchFamily="34" charset="0"/>
              <a:cs typeface="Arial" panose="020B0604020202020204" pitchFamily="34" charset="0"/>
            </a:endParaRPr>
          </a:p>
          <a:p>
            <a:pPr marL="0" indent="0" algn="just">
              <a:lnSpc>
                <a:spcPct val="150000"/>
              </a:lnSpc>
              <a:buNone/>
            </a:pPr>
            <a:endParaRPr lang="es-ES" dirty="0" smtClean="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437218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53143"/>
            <a:ext cx="8989180" cy="5388219"/>
          </a:xfrm>
        </p:spPr>
        <p:txBody>
          <a:bodyPr/>
          <a:lstStyle/>
          <a:p>
            <a:pPr algn="just"/>
            <a:r>
              <a:rPr lang="es-ES" sz="2000" dirty="0">
                <a:latin typeface="Arial" panose="020B0604020202020204" pitchFamily="34" charset="0"/>
                <a:cs typeface="Arial" panose="020B0604020202020204" pitchFamily="34" charset="0"/>
              </a:rPr>
              <a:t>Dichas asambleas, si son en entidades federativas, deberán asistir por lo menos 3,000 personas, pero si son distritales, deberán ser por lo menos 300; sin embargo, la suma de los asistentes a todas esas asambleas, en ningún caso debe ser inferior, al 0.26% de las personas inscritas en el padrón electoral.</a:t>
            </a:r>
            <a:endParaRPr lang="es-MX" sz="2000" dirty="0">
              <a:latin typeface="Arial" panose="020B0604020202020204" pitchFamily="34" charset="0"/>
              <a:cs typeface="Arial" panose="020B0604020202020204" pitchFamily="34" charset="0"/>
            </a:endParaRPr>
          </a:p>
          <a:p>
            <a:endParaRPr lang="es-MX" dirty="0"/>
          </a:p>
        </p:txBody>
      </p:sp>
      <p:pic>
        <p:nvPicPr>
          <p:cNvPr id="17410" name="Picture 2" descr="Resultado de imagen para Requisitos para la creación de un Part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670" y="2418348"/>
            <a:ext cx="2466975" cy="293570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Resultado de imagen para Requisitos para la creación de un Part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550" y="2418348"/>
            <a:ext cx="4300534" cy="245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20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70560"/>
          </a:xfrm>
        </p:spPr>
        <p:txBody>
          <a:bodyPr/>
          <a:lstStyle/>
          <a:p>
            <a:pPr algn="ctr"/>
            <a:r>
              <a:rPr lang="es-MX" dirty="0"/>
              <a:t>PARTIDOS POLITICOS.</a:t>
            </a:r>
          </a:p>
        </p:txBody>
      </p:sp>
      <p:sp>
        <p:nvSpPr>
          <p:cNvPr id="3" name="Marcador de contenido 2"/>
          <p:cNvSpPr>
            <a:spLocks noGrp="1"/>
          </p:cNvSpPr>
          <p:nvPr>
            <p:ph idx="1"/>
          </p:nvPr>
        </p:nvSpPr>
        <p:spPr>
          <a:xfrm>
            <a:off x="677334" y="1280160"/>
            <a:ext cx="8858552" cy="5238205"/>
          </a:xfrm>
        </p:spPr>
        <p:txBody>
          <a:bodyPr/>
          <a:lstStyle/>
          <a:p>
            <a:pPr marL="0" indent="0">
              <a:buNone/>
            </a:pPr>
            <a:r>
              <a:rPr lang="es-MX" b="1" dirty="0">
                <a:latin typeface="Arial" panose="020B0604020202020204" pitchFamily="34" charset="0"/>
                <a:cs typeface="Arial" panose="020B0604020202020204" pitchFamily="34" charset="0"/>
              </a:rPr>
              <a:t>INTRODUCCIÓN:</a:t>
            </a:r>
          </a:p>
          <a:p>
            <a:pPr marL="0" indent="0" algn="just">
              <a:buNone/>
            </a:pPr>
            <a:r>
              <a:rPr lang="es-MX" dirty="0">
                <a:latin typeface="Arial" panose="020B0604020202020204" pitchFamily="34" charset="0"/>
                <a:cs typeface="Arial" panose="020B0604020202020204" pitchFamily="34" charset="0"/>
              </a:rPr>
              <a:t>             </a:t>
            </a:r>
            <a:endParaRPr lang="es-MX" dirty="0" smtClean="0">
              <a:latin typeface="Arial" panose="020B0604020202020204" pitchFamily="34" charset="0"/>
              <a:cs typeface="Arial" panose="020B0604020202020204" pitchFamily="34" charset="0"/>
            </a:endParaRPr>
          </a:p>
          <a:p>
            <a:pPr marL="0" indent="0" algn="just">
              <a:buNone/>
            </a:pPr>
            <a:r>
              <a:rPr lang="es-MX" dirty="0" smtClean="0">
                <a:latin typeface="Arial" panose="020B0604020202020204" pitchFamily="34" charset="0"/>
                <a:cs typeface="Arial" panose="020B0604020202020204" pitchFamily="34" charset="0"/>
              </a:rPr>
              <a:t>        En </a:t>
            </a:r>
            <a:r>
              <a:rPr lang="es-MX" dirty="0">
                <a:latin typeface="Arial" panose="020B0604020202020204" pitchFamily="34" charset="0"/>
                <a:cs typeface="Arial" panose="020B0604020202020204" pitchFamily="34" charset="0"/>
              </a:rPr>
              <a:t>sus inicios, la democracia moderna tuvo sus primeras experiencias sin la presencia de partidos tal y como hoy los conocemos. No obstante, una vez que los partidos surgieron y se consolidaron, adquirieron una vinculación íntima con la democracia representativa, a grado talque hoy no se concibe ésta sin la existencia y la actuación de los partidos políticos.</a:t>
            </a:r>
          </a:p>
          <a:p>
            <a:pPr marL="0" indent="0">
              <a:buNone/>
            </a:pPr>
            <a:endParaRPr lang="es-MX" dirty="0">
              <a:latin typeface="Arial" panose="020B0604020202020204" pitchFamily="34" charset="0"/>
              <a:cs typeface="Arial" panose="020B0604020202020204" pitchFamily="34" charset="0"/>
            </a:endParaRPr>
          </a:p>
          <a:p>
            <a:pPr marL="0" indent="0" algn="just">
              <a:buNone/>
            </a:pP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Dentro de </a:t>
            </a:r>
            <a:r>
              <a:rPr lang="es-MX" dirty="0">
                <a:latin typeface="Arial" panose="020B0604020202020204" pitchFamily="34" charset="0"/>
                <a:cs typeface="Arial" panose="020B0604020202020204" pitchFamily="34" charset="0"/>
              </a:rPr>
              <a:t>las sociedades modernas y democráticas los partidos políticos juegan una serie de relevantes funciones para la sociedad y el Estado. Solo pensemos en  la importante contribución dentro de los procesos electorales y a la integración de las instituciones de representación y de gobierno, en donde los partidos son un factor fundamental para la socialización política, la formación de la opinión pública, la propia dinámica del sistema de partidos que ofrece a la ciudadanía diversas opciones de proyectos y programas políticos, al tiempo que permite un juego institucional de pesos y contrapesos, necesario creo yo, en toda vida democrática</a:t>
            </a:r>
            <a:endParaRPr lang="es-MX" dirty="0"/>
          </a:p>
        </p:txBody>
      </p:sp>
    </p:spTree>
    <p:extLst>
      <p:ext uri="{BB962C8B-B14F-4D97-AF65-F5344CB8AC3E}">
        <p14:creationId xmlns:p14="http://schemas.microsoft.com/office/powerpoint/2010/main" val="4096228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17359"/>
            <a:ext cx="8596668" cy="5524004"/>
          </a:xfrm>
        </p:spPr>
        <p:txBody>
          <a:bodyPr/>
          <a:lstStyle/>
          <a:p>
            <a:pPr algn="just"/>
            <a:r>
              <a:rPr lang="es-ES" dirty="0">
                <a:latin typeface="Arial" panose="020B0604020202020204" pitchFamily="34" charset="0"/>
                <a:cs typeface="Arial" panose="020B0604020202020204" pitchFamily="34" charset="0"/>
              </a:rPr>
              <a:t>De acuerdo a la Ley General de Instituciones y Procedimientos Electorales </a:t>
            </a:r>
            <a:r>
              <a:rPr lang="es-ES" b="1" u="sng" dirty="0">
                <a:latin typeface="Arial" panose="020B0604020202020204" pitchFamily="34" charset="0"/>
                <a:cs typeface="Arial" panose="020B0604020202020204" pitchFamily="34" charset="0"/>
              </a:rPr>
              <a:t>LEGIPE</a:t>
            </a:r>
            <a:r>
              <a:rPr lang="es-ES" dirty="0">
                <a:latin typeface="Arial" panose="020B0604020202020204" pitchFamily="34" charset="0"/>
                <a:cs typeface="Arial" panose="020B0604020202020204" pitchFamily="34" charset="0"/>
              </a:rPr>
              <a:t>, los partidos políticos son las únicas instancias que pueden postular candidatos a los puestos de elección popular, aunque derivado de la reforma constitucional en materia político-electoral de 2014,  ya se permite la figura de la candidatura independiente, es decir, que no los postula ningún partido político, para poder ser candidatos a esos puestos de elección popular. Además los partidos políticos y candidatos independientes tienen derecho a recibir recursos públicos, en los términos que la ley establece para ello.</a:t>
            </a:r>
          </a:p>
          <a:p>
            <a:endParaRPr lang="es-MX" dirty="0"/>
          </a:p>
        </p:txBody>
      </p:sp>
      <p:pic>
        <p:nvPicPr>
          <p:cNvPr id="18434" name="Picture 2" descr="Resultado de imagen para legi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701" y="2983831"/>
            <a:ext cx="2912478" cy="279132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Resultado de imagen para candidatos independien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891" y="3069054"/>
            <a:ext cx="4549111" cy="262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73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9337523" cy="1146629"/>
          </a:xfrm>
        </p:spPr>
        <p:txBody>
          <a:bodyPr>
            <a:normAutofit fontScale="90000"/>
          </a:bodyPr>
          <a:lstStyle/>
          <a:p>
            <a:pPr algn="ctr"/>
            <a:r>
              <a:rPr lang="es-MX" dirty="0" smtClean="0"/>
              <a:t>  REQUISITOS PARA CONSTITUIR UN PARTIDO POLITICO LOCAL EN TABASCO.</a:t>
            </a:r>
            <a:endParaRPr lang="es-MX" dirty="0"/>
          </a:p>
        </p:txBody>
      </p:sp>
      <p:sp>
        <p:nvSpPr>
          <p:cNvPr id="3" name="Marcador de contenido 2"/>
          <p:cNvSpPr>
            <a:spLocks noGrp="1"/>
          </p:cNvSpPr>
          <p:nvPr>
            <p:ph idx="1"/>
          </p:nvPr>
        </p:nvSpPr>
        <p:spPr>
          <a:xfrm>
            <a:off x="677333" y="1756229"/>
            <a:ext cx="9758438" cy="4876800"/>
          </a:xfrm>
        </p:spPr>
        <p:txBody>
          <a:bodyPr>
            <a:normAutofit/>
          </a:bodyPr>
          <a:lstStyle/>
          <a:p>
            <a:pPr algn="just"/>
            <a:r>
              <a:rPr lang="es-MX" b="1" dirty="0">
                <a:latin typeface="Arial" panose="020B0604020202020204" pitchFamily="34" charset="0"/>
                <a:cs typeface="Arial" panose="020B0604020202020204" pitchFamily="34" charset="0"/>
              </a:rPr>
              <a:t>LOS ARTÍCULOS </a:t>
            </a:r>
            <a:r>
              <a:rPr lang="es-MX" b="1" dirty="0" smtClean="0">
                <a:latin typeface="Arial" panose="020B0604020202020204" pitchFamily="34" charset="0"/>
                <a:cs typeface="Arial" panose="020B0604020202020204" pitchFamily="34" charset="0"/>
              </a:rPr>
              <a:t> 43, 44</a:t>
            </a:r>
            <a:r>
              <a:rPr lang="es-MX" b="1" dirty="0">
                <a:latin typeface="Arial" panose="020B0604020202020204" pitchFamily="34" charset="0"/>
                <a:cs typeface="Arial" panose="020B0604020202020204" pitchFamily="34" charset="0"/>
              </a:rPr>
              <a:t>, 45 Y 46 DE LA </a:t>
            </a:r>
            <a:r>
              <a:rPr lang="es-ES" b="1" dirty="0">
                <a:latin typeface="Arial" panose="020B0604020202020204" pitchFamily="34" charset="0"/>
                <a:cs typeface="Arial" panose="020B0604020202020204" pitchFamily="34" charset="0"/>
              </a:rPr>
              <a:t>LEY ELECTORAL Y DE PARTIDOS POLITICOS DEL ESTADO DE TABASCO, SEÑALA QUE </a:t>
            </a:r>
            <a:r>
              <a:rPr lang="es-MX" b="1" dirty="0">
                <a:latin typeface="Arial" panose="020B0604020202020204" pitchFamily="34" charset="0"/>
                <a:cs typeface="Arial" panose="020B0604020202020204" pitchFamily="34" charset="0"/>
              </a:rPr>
              <a:t>LOS DOCUMENTOS QUE NECESITA UNA ORGANIZACIÓN INTERESADA EN CONSTITUIRSE COMO PARTIDO POLÍTICO SON LOS SIGUIENTES:</a:t>
            </a:r>
          </a:p>
          <a:p>
            <a:pPr algn="just"/>
            <a:r>
              <a:rPr lang="es-MX" dirty="0">
                <a:latin typeface="Arial" panose="020B0604020202020204" pitchFamily="34" charset="0"/>
                <a:cs typeface="Arial" panose="020B0604020202020204" pitchFamily="34" charset="0"/>
              </a:rPr>
              <a:t>Para constituir un Partido Político Local, la organización interesada notificará ese propósito al Instituto Estatal en el mes de enero del año siguiente al de la elección de Gobernador; a partir de la mencionada notificación, la organización interesada deberá informar mensualmente al INE del origen y destino de los recursos que obtenga para el desarrollo de sus actividades tendentes a la obtención del registro legal, y realizarán los siguientes actos previos para demostrar que se cumple con los requisitos señalados en el artículo 39 de ésta ley (Ley Electoral y de Partidos Políticos del Estado de Tabasco</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602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420915"/>
            <a:ext cx="8931123" cy="5620448"/>
          </a:xfrm>
        </p:spPr>
        <p:txBody>
          <a:bodyPr/>
          <a:lstStyle/>
          <a:p>
            <a:pPr algn="just"/>
            <a:r>
              <a:rPr lang="es-MX" sz="2000" dirty="0" smtClean="0">
                <a:latin typeface="Arial" panose="020B0604020202020204" pitchFamily="34" charset="0"/>
                <a:cs typeface="Arial" panose="020B0604020202020204" pitchFamily="34" charset="0"/>
              </a:rPr>
              <a:t>I) </a:t>
            </a:r>
            <a:r>
              <a:rPr lang="es-MX" sz="2000" dirty="0">
                <a:latin typeface="Arial" panose="020B0604020202020204" pitchFamily="34" charset="0"/>
                <a:cs typeface="Arial" panose="020B0604020202020204" pitchFamily="34" charset="0"/>
              </a:rPr>
              <a:t>Celebrar por lo menos en 11 Municipios o en 14 Distritos Electorales, una asamblea en presencia de un funcionario del Instituto Estatal, quien certificará:</a:t>
            </a:r>
          </a:p>
          <a:p>
            <a:pPr algn="just">
              <a:buFont typeface="Wingdings" panose="05000000000000000000" pitchFamily="2" charset="2"/>
              <a:buChar char="§"/>
            </a:pPr>
            <a:r>
              <a:rPr lang="es-MX" dirty="0">
                <a:latin typeface="Arial" panose="020B0604020202020204" pitchFamily="34" charset="0"/>
                <a:cs typeface="Arial" panose="020B0604020202020204" pitchFamily="34" charset="0"/>
              </a:rPr>
              <a:t>El número de afiliados que concurrieron y participaron en la </a:t>
            </a:r>
            <a:r>
              <a:rPr lang="es-MX" dirty="0" smtClean="0">
                <a:latin typeface="Arial" panose="020B0604020202020204" pitchFamily="34" charset="0"/>
                <a:cs typeface="Arial" panose="020B0604020202020204" pitchFamily="34" charset="0"/>
              </a:rPr>
              <a:t>Asamblea respectiva;</a:t>
            </a:r>
            <a:endParaRPr lang="es-MX"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MX" dirty="0">
                <a:latin typeface="Arial" panose="020B0604020202020204" pitchFamily="34" charset="0"/>
                <a:cs typeface="Arial" panose="020B0604020202020204" pitchFamily="34" charset="0"/>
              </a:rPr>
              <a:t>Que con el numero de ciudadanos que asistieron, quedaron formadas las listas de </a:t>
            </a:r>
            <a:r>
              <a:rPr lang="es-MX" dirty="0" smtClean="0">
                <a:latin typeface="Arial" panose="020B0604020202020204" pitchFamily="34" charset="0"/>
                <a:cs typeface="Arial" panose="020B0604020202020204" pitchFamily="34" charset="0"/>
              </a:rPr>
              <a:t>afiliados;</a:t>
            </a:r>
          </a:p>
          <a:p>
            <a:pPr algn="just">
              <a:buFont typeface="Wingdings" panose="05000000000000000000" pitchFamily="2" charset="2"/>
              <a:buChar char="§"/>
            </a:pPr>
            <a:r>
              <a:rPr lang="es-MX" dirty="0" smtClean="0">
                <a:latin typeface="Arial" panose="020B0604020202020204" pitchFamily="34" charset="0"/>
                <a:cs typeface="Arial" panose="020B0604020202020204" pitchFamily="34" charset="0"/>
              </a:rPr>
              <a:t>Que en la Asamblea respectiva durante su realización no existió intervención de organizaciones gremiales o de otras con objeto social diferente al de constituir el partido político;</a:t>
            </a:r>
          </a:p>
          <a:p>
            <a:pPr marL="0" indent="0" algn="just">
              <a:buNone/>
            </a:pP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  </a:t>
            </a:r>
            <a:r>
              <a:rPr lang="es-MX" sz="2000" dirty="0" smtClean="0">
                <a:latin typeface="Arial" panose="020B0604020202020204" pitchFamily="34" charset="0"/>
                <a:cs typeface="Arial" panose="020B0604020202020204" pitchFamily="34" charset="0"/>
              </a:rPr>
              <a:t>II) Celebrar una Asamblea Estatal Constitutiva ante la presencia del funcionario que al efecto designe el Consejo Estatal, quien certificará:</a:t>
            </a:r>
          </a:p>
          <a:p>
            <a:pPr algn="just">
              <a:buFont typeface="Wingdings" panose="05000000000000000000" pitchFamily="2" charset="2"/>
              <a:buChar char="§"/>
            </a:pPr>
            <a:r>
              <a:rPr lang="es-MX" dirty="0" smtClean="0">
                <a:latin typeface="Arial" panose="020B0604020202020204" pitchFamily="34" charset="0"/>
                <a:cs typeface="Arial" panose="020B0604020202020204" pitchFamily="34" charset="0"/>
              </a:rPr>
              <a:t>Que asistieron los delegados propietarios o suplentes electos en las Asambleas Distritales o Municipales, según sea el caso;</a:t>
            </a:r>
          </a:p>
          <a:p>
            <a:pPr algn="just">
              <a:buFont typeface="Wingdings" panose="05000000000000000000" pitchFamily="2" charset="2"/>
              <a:buChar char="§"/>
            </a:pPr>
            <a:r>
              <a:rPr lang="es-MX" dirty="0" smtClean="0">
                <a:latin typeface="Arial" panose="020B0604020202020204" pitchFamily="34" charset="0"/>
                <a:cs typeface="Arial" panose="020B0604020202020204" pitchFamily="34" charset="0"/>
              </a:rPr>
              <a:t>Que acreditaron con las Actas correspondientes, que las Asambleas se celebraron de conformidad con lo señalado en la fracción anterior;</a:t>
            </a:r>
          </a:p>
          <a:p>
            <a:pPr algn="just">
              <a:buFont typeface="Wingdings" panose="05000000000000000000" pitchFamily="2" charset="2"/>
              <a:buChar char="§"/>
            </a:pPr>
            <a:endParaRPr lang="es-MX" dirty="0" smtClean="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s-MX" sz="2000"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815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12955"/>
            <a:ext cx="8596668" cy="5628407"/>
          </a:xfrm>
        </p:spPr>
        <p:txBody>
          <a:bodyPr/>
          <a:lstStyle/>
          <a:p>
            <a:r>
              <a:rPr lang="es-MX" dirty="0" smtClean="0"/>
              <a:t>Que se comprobó la identidad y residencia delos Delegados a la Asamblea Estatal por medio de la credencial para votar u otro documento fehaciente; y</a:t>
            </a:r>
          </a:p>
          <a:p>
            <a:r>
              <a:rPr lang="es-MX" dirty="0" smtClean="0"/>
              <a:t>Que los Delegados aprobaron su declaración de principios , programa de acción y estatutos.</a:t>
            </a:r>
          </a:p>
          <a:p>
            <a:r>
              <a:rPr lang="es-MX" sz="2000" dirty="0" smtClean="0"/>
              <a:t>III) Que se presentaron las listas de afiliados con los demás ciudadanos con que cuenta la organización en la entidad federativa, con el objeto de satisfacer el requisito de porcentaje mínimo exigido por la LEPPT.</a:t>
            </a:r>
          </a:p>
          <a:p>
            <a:endParaRPr lang="es-MX" dirty="0"/>
          </a:p>
        </p:txBody>
      </p:sp>
      <p:pic>
        <p:nvPicPr>
          <p:cNvPr id="19458" name="Picture 2" descr="Resultado de imagen para Asambleas Ciudada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407" y="2898112"/>
            <a:ext cx="6286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608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392113"/>
            <a:ext cx="8596312" cy="5649912"/>
          </a:xfrm>
        </p:spPr>
        <p:txBody>
          <a:bodyPr>
            <a:normAutofit lnSpcReduction="10000"/>
          </a:bodyPr>
          <a:lstStyle/>
          <a:p>
            <a:r>
              <a:rPr lang="es-MX" b="1" dirty="0">
                <a:latin typeface="Arial" panose="020B0604020202020204" pitchFamily="34" charset="0"/>
                <a:cs typeface="Arial" panose="020B0604020202020204" pitchFamily="34" charset="0"/>
              </a:rPr>
              <a:t>ARTÍCULO 44</a:t>
            </a:r>
          </a:p>
          <a:p>
            <a:endParaRPr lang="es-MX" b="1"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1. </a:t>
            </a:r>
            <a:r>
              <a:rPr lang="es-MX" dirty="0">
                <a:latin typeface="Arial" panose="020B0604020202020204" pitchFamily="34" charset="0"/>
                <a:cs typeface="Arial" panose="020B0604020202020204" pitchFamily="34" charset="0"/>
              </a:rPr>
              <a:t>Para obtener su registro como Partido Político Local, la organización interesada en el  mes de enero del año anterior al de la elección siguiente presentará para tal efecto su solicitud ante la Secretaría del Consejo Estatal, a la que deberá acompañar la  siguiente documentación: </a:t>
            </a:r>
          </a:p>
          <a:p>
            <a:pPr marL="0" indent="0" algn="just">
              <a:buNone/>
            </a:pPr>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I. </a:t>
            </a:r>
            <a:r>
              <a:rPr lang="es-MX" dirty="0">
                <a:latin typeface="Arial" panose="020B0604020202020204" pitchFamily="34" charset="0"/>
                <a:cs typeface="Arial" panose="020B0604020202020204" pitchFamily="34" charset="0"/>
              </a:rPr>
              <a:t>La declaración de principios, el programa de acción y los estatutos, aprobados por sus  afiliados en los términos del artículo anterior;</a:t>
            </a:r>
          </a:p>
          <a:p>
            <a:pPr marL="0" indent="0" algn="just">
              <a:buNone/>
            </a:pPr>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II. </a:t>
            </a:r>
            <a:r>
              <a:rPr lang="es-MX" dirty="0">
                <a:latin typeface="Arial" panose="020B0604020202020204" pitchFamily="34" charset="0"/>
                <a:cs typeface="Arial" panose="020B0604020202020204" pitchFamily="34" charset="0"/>
              </a:rPr>
              <a:t>Las listas nominales de afiliados por Municipio o por Distrito a que se refieren  el inciso b) de la fracción I y la fracción III del numeral 1 del artículo anterior; esta información deberá presentarse en archivos en medio digital e impreso, y </a:t>
            </a:r>
          </a:p>
          <a:p>
            <a:pPr marL="0" indent="0" algn="just">
              <a:buNone/>
            </a:pPr>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III. </a:t>
            </a:r>
            <a:r>
              <a:rPr lang="es-MX" dirty="0">
                <a:latin typeface="Arial" panose="020B0604020202020204" pitchFamily="34" charset="0"/>
                <a:cs typeface="Arial" panose="020B0604020202020204" pitchFamily="34" charset="0"/>
              </a:rPr>
              <a:t>Las actas de las Asambleas celebradas en los Distritos o Municipios y de la Asamblea  Estatal Constitutiva.</a:t>
            </a:r>
          </a:p>
          <a:p>
            <a:pPr marL="0" indent="0">
              <a:buNone/>
            </a:pPr>
            <a:endParaRPr lang="es-MX" dirty="0"/>
          </a:p>
          <a:p>
            <a:endParaRPr lang="es-MX" dirty="0"/>
          </a:p>
        </p:txBody>
      </p:sp>
    </p:spTree>
    <p:extLst>
      <p:ext uri="{BB962C8B-B14F-4D97-AF65-F5344CB8AC3E}">
        <p14:creationId xmlns:p14="http://schemas.microsoft.com/office/powerpoint/2010/main" val="2845636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079854" y="735115"/>
            <a:ext cx="6955862" cy="523220"/>
          </a:xfrm>
          <a:prstGeom prst="rect">
            <a:avLst/>
          </a:prstGeom>
          <a:noFill/>
        </p:spPr>
        <p:txBody>
          <a:bodyPr wrap="square" rtlCol="0">
            <a:spAutoFit/>
          </a:bodyPr>
          <a:lstStyle/>
          <a:p>
            <a:pPr algn="ctr"/>
            <a:r>
              <a:rPr lang="es-MX" sz="2800" b="1" i="1" dirty="0" smtClean="0"/>
              <a:t>REGISTRO</a:t>
            </a:r>
            <a:endParaRPr lang="es-MX" sz="2800" b="1" i="1" dirty="0"/>
          </a:p>
        </p:txBody>
      </p:sp>
      <p:sp>
        <p:nvSpPr>
          <p:cNvPr id="11" name="CuadroTexto 10"/>
          <p:cNvSpPr txBox="1"/>
          <p:nvPr/>
        </p:nvSpPr>
        <p:spPr>
          <a:xfrm>
            <a:off x="1129553" y="1237129"/>
            <a:ext cx="10044953" cy="6324808"/>
          </a:xfrm>
          <a:prstGeom prst="rect">
            <a:avLst/>
          </a:prstGeom>
          <a:noFill/>
        </p:spPr>
        <p:txBody>
          <a:bodyPr wrap="square" rtlCol="0">
            <a:spAutoFit/>
          </a:bodyPr>
          <a:lstStyle/>
          <a:p>
            <a:pPr algn="just">
              <a:lnSpc>
                <a:spcPct val="150000"/>
              </a:lnSpc>
            </a:pPr>
            <a:r>
              <a:rPr lang="es-MX" b="1" dirty="0" smtClean="0"/>
              <a:t>ARTÍCULO </a:t>
            </a:r>
            <a:r>
              <a:rPr lang="es-MX" b="1" dirty="0"/>
              <a:t>44</a:t>
            </a:r>
            <a:r>
              <a:rPr lang="es-MX" dirty="0"/>
              <a:t>. </a:t>
            </a:r>
          </a:p>
          <a:p>
            <a:r>
              <a:rPr lang="es-MX" dirty="0"/>
              <a:t> </a:t>
            </a:r>
          </a:p>
          <a:p>
            <a:pPr algn="just"/>
            <a:r>
              <a:rPr lang="es-MX" b="1" dirty="0"/>
              <a:t>1. </a:t>
            </a:r>
            <a:r>
              <a:rPr lang="es-MX" dirty="0"/>
              <a:t>Para obtener su registro como Partido Político Local, la organización interesada en el  mes de enero del año anterior al de la elección siguiente presentará para tal efecto su solicitud ante la Secretaría del Consejo Estatal, a la que deberá acompañar la  siguiente documentación: </a:t>
            </a:r>
          </a:p>
          <a:p>
            <a:pPr algn="just"/>
            <a:r>
              <a:rPr lang="es-MX" dirty="0"/>
              <a:t> </a:t>
            </a:r>
          </a:p>
          <a:p>
            <a:pPr algn="just"/>
            <a:r>
              <a:rPr lang="es-MX" b="1" dirty="0"/>
              <a:t>I. </a:t>
            </a:r>
            <a:r>
              <a:rPr lang="es-MX" dirty="0"/>
              <a:t>La declaración de principios, el programa de acción y los estatutos, aprobados por sus  afiliados en los términos del artículo anterior;</a:t>
            </a:r>
          </a:p>
          <a:p>
            <a:pPr algn="just"/>
            <a:r>
              <a:rPr lang="es-MX" dirty="0"/>
              <a:t> </a:t>
            </a:r>
          </a:p>
          <a:p>
            <a:pPr algn="just"/>
            <a:r>
              <a:rPr lang="es-MX" b="1" dirty="0"/>
              <a:t>II. </a:t>
            </a:r>
            <a:r>
              <a:rPr lang="es-MX" dirty="0"/>
              <a:t>Las listas nominales de afiliados por Municipio o por Distrito a que se refieren  el inciso b) de la fracción I y la fracción III del numeral 1 del artículo anterior; esta información deberá presentarse en archivos en medio digital e impreso, y </a:t>
            </a:r>
          </a:p>
          <a:p>
            <a:pPr algn="just"/>
            <a:r>
              <a:rPr lang="es-MX" dirty="0"/>
              <a:t> </a:t>
            </a:r>
          </a:p>
          <a:p>
            <a:pPr algn="just"/>
            <a:r>
              <a:rPr lang="es-MX" b="1" dirty="0"/>
              <a:t>III. </a:t>
            </a:r>
            <a:r>
              <a:rPr lang="es-MX" dirty="0"/>
              <a:t>Las actas de las Asambleas celebradas en los Distritos o Municipios y de la Asamblea  Estatal Constitutiva.</a:t>
            </a:r>
          </a:p>
          <a:p>
            <a:r>
              <a:rPr lang="es-MX" dirty="0"/>
              <a:t> </a:t>
            </a:r>
          </a:p>
          <a:p>
            <a:pPr algn="just">
              <a:lnSpc>
                <a:spcPct val="150000"/>
              </a:lnSpc>
            </a:pPr>
            <a:endParaRPr lang="es-ES" dirty="0" smtClean="0">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endParaRPr lang="es-ES" dirty="0" smtClean="0">
              <a:latin typeface="Arial" panose="020B0604020202020204" pitchFamily="34" charset="0"/>
              <a:cs typeface="Arial" panose="020B0604020202020204" pitchFamily="34" charset="0"/>
            </a:endParaRPr>
          </a:p>
          <a:p>
            <a:pPr algn="just">
              <a:lnSpc>
                <a:spcPct val="150000"/>
              </a:lnSpc>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362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757989" y="1249161"/>
            <a:ext cx="10416517" cy="5232202"/>
          </a:xfrm>
          <a:prstGeom prst="rect">
            <a:avLst/>
          </a:prstGeom>
          <a:noFill/>
        </p:spPr>
        <p:txBody>
          <a:bodyPr wrap="square" rtlCol="0">
            <a:spAutoFit/>
          </a:bodyPr>
          <a:lstStyle/>
          <a:p>
            <a:pPr algn="just">
              <a:lnSpc>
                <a:spcPct val="150000"/>
              </a:lnSpc>
            </a:pPr>
            <a:endParaRPr lang="es-MX" sz="1600" dirty="0" smtClean="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ARTÍCULO 45</a:t>
            </a:r>
            <a:r>
              <a:rPr lang="es-MX" sz="1600" dirty="0">
                <a:latin typeface="Arial" panose="020B0604020202020204" pitchFamily="34" charset="0"/>
                <a:cs typeface="Arial" panose="020B0604020202020204" pitchFamily="34" charset="0"/>
              </a:rPr>
              <a:t>. </a:t>
            </a:r>
          </a:p>
          <a:p>
            <a:pPr algn="just"/>
            <a:r>
              <a:rPr lang="es-MX" sz="1600" dirty="0">
                <a:latin typeface="Arial" panose="020B0604020202020204" pitchFamily="34" charset="0"/>
                <a:cs typeface="Arial" panose="020B0604020202020204" pitchFamily="34" charset="0"/>
              </a:rPr>
              <a:t> </a:t>
            </a:r>
          </a:p>
          <a:p>
            <a:pPr algn="just"/>
            <a:r>
              <a:rPr lang="es-MX" sz="1600" b="1" dirty="0">
                <a:latin typeface="Arial" panose="020B0604020202020204" pitchFamily="34" charset="0"/>
                <a:cs typeface="Arial" panose="020B0604020202020204" pitchFamily="34" charset="0"/>
              </a:rPr>
              <a:t>1. </a:t>
            </a:r>
            <a:r>
              <a:rPr lang="es-MX" sz="1600" dirty="0">
                <a:latin typeface="Arial" panose="020B0604020202020204" pitchFamily="34" charset="0"/>
                <a:cs typeface="Arial" panose="020B0604020202020204" pitchFamily="34" charset="0"/>
              </a:rPr>
              <a:t>El Consejo Estatal, al conocer de la solicitud de la organización política que pretenda  su registro como Partido Político Local, integrará una Comisión de tres Consejeros Electorales para examinar los documentos básicos a que se refiere el artículo anterior; así como para verificar el cumplimiento de los requisitos y del procedimiento de constitución señalados en esta Ley. </a:t>
            </a:r>
          </a:p>
          <a:p>
            <a:pPr algn="just"/>
            <a:r>
              <a:rPr lang="es-MX" sz="1600" b="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2. </a:t>
            </a:r>
            <a:r>
              <a:rPr lang="es-MX" sz="1600" dirty="0">
                <a:latin typeface="Arial" panose="020B0604020202020204" pitchFamily="34" charset="0"/>
                <a:cs typeface="Arial" panose="020B0604020202020204" pitchFamily="34" charset="0"/>
              </a:rPr>
              <a:t>En lo que se refiere a las listas nominales de afiliados, el Consejo Estatal notificará al Instituto Nacional Electoral, a efecto de que verifique el número de afiliados y de la autenticidad de las afiliaciones al nuevo partido, constatando que se cuente con el número mínimo de afiliaciones requerido, y que las mismas cuenten con un año de antigüedad como máximo dentro del partido político de nueva creación.</a:t>
            </a:r>
            <a:r>
              <a:rPr lang="es-MX" sz="1600" b="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3. </a:t>
            </a:r>
            <a:r>
              <a:rPr lang="es-MX" sz="1600" dirty="0">
                <a:latin typeface="Arial" panose="020B0604020202020204" pitchFamily="34" charset="0"/>
                <a:cs typeface="Arial" panose="020B0604020202020204" pitchFamily="34" charset="0"/>
              </a:rPr>
              <a:t>De igual manera, el Consejo Estatal solicitará al Instituto Nacional Electoral que </a:t>
            </a:r>
          </a:p>
          <a:p>
            <a:pPr algn="just"/>
            <a:r>
              <a:rPr lang="es-MX" sz="1600" dirty="0">
                <a:latin typeface="Arial" panose="020B0604020202020204" pitchFamily="34" charset="0"/>
                <a:cs typeface="Arial" panose="020B0604020202020204" pitchFamily="34" charset="0"/>
              </a:rPr>
              <a:t>verifique que en las listas presentadas no exista doble afiliación a Partidos Políticos nacionales o locales ya registrados o en formación. </a:t>
            </a:r>
          </a:p>
          <a:p>
            <a:pPr algn="just"/>
            <a:r>
              <a:rPr lang="es-MX" sz="1600" dirty="0">
                <a:latin typeface="Arial" panose="020B0604020202020204" pitchFamily="34" charset="0"/>
                <a:cs typeface="Arial" panose="020B0604020202020204" pitchFamily="34" charset="0"/>
              </a:rPr>
              <a:t> </a:t>
            </a:r>
          </a:p>
          <a:p>
            <a:pPr algn="just">
              <a:lnSpc>
                <a:spcPct val="150000"/>
              </a:lnSpc>
            </a:pPr>
            <a:endParaRPr lang="es-ES" dirty="0" smtClean="0">
              <a:latin typeface="Arial" panose="020B0604020202020204" pitchFamily="34" charset="0"/>
              <a:cs typeface="Arial" panose="020B0604020202020204" pitchFamily="34" charset="0"/>
            </a:endParaRPr>
          </a:p>
          <a:p>
            <a:pPr algn="just">
              <a:lnSpc>
                <a:spcPct val="150000"/>
              </a:lnSpc>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5029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745959"/>
            <a:ext cx="8596668" cy="5295404"/>
          </a:xfrm>
        </p:spPr>
        <p:txBody>
          <a:bodyPr/>
          <a:lstStyle/>
          <a:p>
            <a:pPr algn="just"/>
            <a:r>
              <a:rPr lang="es-MX" b="1" dirty="0">
                <a:latin typeface="Arial" panose="020B0604020202020204" pitchFamily="34" charset="0"/>
                <a:cs typeface="Arial" panose="020B0604020202020204" pitchFamily="34" charset="0"/>
              </a:rPr>
              <a:t>4. </a:t>
            </a:r>
            <a:r>
              <a:rPr lang="es-MX" dirty="0">
                <a:latin typeface="Arial" panose="020B0604020202020204" pitchFamily="34" charset="0"/>
                <a:cs typeface="Arial" panose="020B0604020202020204" pitchFamily="34" charset="0"/>
              </a:rPr>
              <a:t>En el caso de que en la verificación realizada por el Instituto Nacional Electoral un  ciudadano aparezca en más de un padrón de afiliados de Partidos Políticos, </a:t>
            </a:r>
            <a:r>
              <a:rPr lang="es-MX" dirty="0" smtClean="0">
                <a:latin typeface="Arial" panose="020B0604020202020204" pitchFamily="34" charset="0"/>
                <a:cs typeface="Arial" panose="020B0604020202020204" pitchFamily="34" charset="0"/>
              </a:rPr>
              <a:t>el Consejo </a:t>
            </a:r>
            <a:r>
              <a:rPr lang="es-MX" dirty="0">
                <a:latin typeface="Arial" panose="020B0604020202020204" pitchFamily="34" charset="0"/>
                <a:cs typeface="Arial" panose="020B0604020202020204" pitchFamily="34" charset="0"/>
              </a:rPr>
              <a:t>Estatal dará vista a los Partidos Políticos involucrados para que manifiesten lo que a su derecho convenga; de subsistir la doble afiliación, el Instituto Estatal requerirá al ciudadano para que se manifieste al respecto y, en caso de que no lo haga, subsistirá la afiliación más reciente. En todo caso, el Consejo Estatal informará al Instituto Nacional Electoral de los casos suscitados, para los efectos conducentes. </a:t>
            </a:r>
          </a:p>
          <a:p>
            <a:endParaRPr lang="es-MX" dirty="0"/>
          </a:p>
        </p:txBody>
      </p:sp>
      <p:pic>
        <p:nvPicPr>
          <p:cNvPr id="20484" name="Picture 4" descr="Resultado de imagen para verificacion de requisitos por elinstituto nacionalelectoral para un part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796" y="3393661"/>
            <a:ext cx="3056857" cy="1996486"/>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Resultado de imagen para verificacion de requisitos por elinstituto nacionalelectoral para un part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926" y="3212432"/>
            <a:ext cx="3657600" cy="240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825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1129553" y="1237129"/>
            <a:ext cx="10044953" cy="5632311"/>
          </a:xfrm>
          <a:prstGeom prst="rect">
            <a:avLst/>
          </a:prstGeom>
          <a:noFill/>
        </p:spPr>
        <p:txBody>
          <a:bodyPr wrap="square" rtlCol="0">
            <a:spAutoFit/>
          </a:bodyPr>
          <a:lstStyle/>
          <a:p>
            <a:pPr algn="just">
              <a:lnSpc>
                <a:spcPct val="150000"/>
              </a:lnSpc>
            </a:pPr>
            <a:endParaRPr lang="es-MX" dirty="0" smtClean="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ARTÍCULO 46</a:t>
            </a:r>
            <a:r>
              <a:rPr lang="es-MX" dirty="0">
                <a:latin typeface="Arial" panose="020B0604020202020204" pitchFamily="34" charset="0"/>
                <a:cs typeface="Arial" panose="020B0604020202020204" pitchFamily="34" charset="0"/>
              </a:rPr>
              <a:t> </a:t>
            </a:r>
          </a:p>
          <a:p>
            <a:pPr algn="just"/>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1. </a:t>
            </a:r>
            <a:r>
              <a:rPr lang="es-MX" dirty="0">
                <a:latin typeface="Arial" panose="020B0604020202020204" pitchFamily="34" charset="0"/>
                <a:cs typeface="Arial" panose="020B0604020202020204" pitchFamily="34" charset="0"/>
              </a:rPr>
              <a:t>El Consejo Estatal, con base en el proyecto de dictamen de la Comisión y los </a:t>
            </a:r>
            <a:r>
              <a:rPr lang="es-MX" dirty="0" smtClean="0">
                <a:latin typeface="Arial" panose="020B0604020202020204" pitchFamily="34" charset="0"/>
                <a:cs typeface="Arial" panose="020B0604020202020204" pitchFamily="34" charset="0"/>
              </a:rPr>
              <a:t> resultados </a:t>
            </a:r>
            <a:r>
              <a:rPr lang="es-MX" dirty="0">
                <a:latin typeface="Arial" panose="020B0604020202020204" pitchFamily="34" charset="0"/>
                <a:cs typeface="Arial" panose="020B0604020202020204" pitchFamily="34" charset="0"/>
              </a:rPr>
              <a:t>de las verificaciones que realice el Instituto Nacional Electoral,  resolverá lo conducente dentro del plazo de sesenta días contados a partir de la fecha de presentación de la solicitud de registro.</a:t>
            </a:r>
          </a:p>
          <a:p>
            <a:pPr algn="just"/>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2. </a:t>
            </a:r>
            <a:r>
              <a:rPr lang="es-MX" dirty="0">
                <a:latin typeface="Arial" panose="020B0604020202020204" pitchFamily="34" charset="0"/>
                <a:cs typeface="Arial" panose="020B0604020202020204" pitchFamily="34" charset="0"/>
              </a:rPr>
              <a:t>Cuando proceda, el Consejo Estatal expedirá el certificado correspondiente y </a:t>
            </a:r>
            <a:r>
              <a:rPr lang="es-MX" dirty="0" err="1" smtClean="0">
                <a:latin typeface="Arial" panose="020B0604020202020204" pitchFamily="34" charset="0"/>
                <a:cs typeface="Arial" panose="020B0604020202020204" pitchFamily="34" charset="0"/>
              </a:rPr>
              <a:t>loinformará</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al Instituto Nacional Electoral, para efectos de su inscripción en el Libro de Registro de Partidos Políticos Locales. </a:t>
            </a:r>
          </a:p>
          <a:p>
            <a:pPr algn="just"/>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3. </a:t>
            </a:r>
            <a:r>
              <a:rPr lang="es-MX" dirty="0">
                <a:latin typeface="Arial" panose="020B0604020202020204" pitchFamily="34" charset="0"/>
                <a:cs typeface="Arial" panose="020B0604020202020204" pitchFamily="34" charset="0"/>
              </a:rPr>
              <a:t>En caso de negativa fundamentará las causas que la motivan y lo comunicará a los  interesados. La resolución de que se trate deberá publicarse en el Periódico Oficial del Estado.  </a:t>
            </a:r>
          </a:p>
          <a:p>
            <a:pPr algn="just"/>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4. </a:t>
            </a:r>
            <a:r>
              <a:rPr lang="es-MX" dirty="0">
                <a:latin typeface="Arial" panose="020B0604020202020204" pitchFamily="34" charset="0"/>
                <a:cs typeface="Arial" panose="020B0604020202020204" pitchFamily="34" charset="0"/>
              </a:rPr>
              <a:t>El registro de los Partidos Políticos surtirá efectos constitutivos a partir del 1° de julio  del año anterior al de la elección.</a:t>
            </a:r>
          </a:p>
          <a:p>
            <a:pPr algn="just"/>
            <a:r>
              <a:rPr lang="es-MX" dirty="0">
                <a:latin typeface="Arial" panose="020B0604020202020204" pitchFamily="34" charset="0"/>
                <a:cs typeface="Arial" panose="020B0604020202020204" pitchFamily="34" charset="0"/>
              </a:rPr>
              <a:t> </a:t>
            </a:r>
          </a:p>
          <a:p>
            <a:pPr algn="just"/>
            <a:r>
              <a:rPr lang="es-MX" dirty="0">
                <a:latin typeface="Arial" panose="020B0604020202020204" pitchFamily="34" charset="0"/>
                <a:cs typeface="Arial" panose="020B0604020202020204" pitchFamily="34" charset="0"/>
              </a:rPr>
              <a:t> </a:t>
            </a:r>
          </a:p>
          <a:p>
            <a:pPr algn="just">
              <a:lnSpc>
                <a:spcPct val="150000"/>
              </a:lnSpc>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35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1129553" y="1237129"/>
            <a:ext cx="10044953" cy="5878532"/>
          </a:xfrm>
          <a:prstGeom prst="rect">
            <a:avLst/>
          </a:prstGeom>
          <a:noFill/>
        </p:spPr>
        <p:txBody>
          <a:bodyPr wrap="square" rtlCol="0">
            <a:spAutoFit/>
          </a:bodyPr>
          <a:lstStyle/>
          <a:p>
            <a:pPr algn="just">
              <a:lnSpc>
                <a:spcPct val="150000"/>
              </a:lnSpc>
            </a:pPr>
            <a:endParaRPr lang="es-MX" dirty="0" smtClean="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ARTÍCULO 47</a:t>
            </a:r>
            <a:r>
              <a:rPr lang="es-MX" sz="1600" dirty="0">
                <a:latin typeface="Arial" panose="020B0604020202020204" pitchFamily="34" charset="0"/>
                <a:cs typeface="Arial" panose="020B0604020202020204" pitchFamily="34" charset="0"/>
              </a:rPr>
              <a:t>.  </a:t>
            </a:r>
          </a:p>
          <a:p>
            <a:pPr algn="just"/>
            <a:r>
              <a:rPr lang="es-MX" sz="1600" dirty="0">
                <a:latin typeface="Arial" panose="020B0604020202020204" pitchFamily="34" charset="0"/>
                <a:cs typeface="Arial" panose="020B0604020202020204" pitchFamily="34" charset="0"/>
              </a:rPr>
              <a:t> </a:t>
            </a:r>
          </a:p>
          <a:p>
            <a:pPr algn="just"/>
            <a:r>
              <a:rPr lang="es-MX" sz="1600" b="1" dirty="0">
                <a:latin typeface="Arial" panose="020B0604020202020204" pitchFamily="34" charset="0"/>
                <a:cs typeface="Arial" panose="020B0604020202020204" pitchFamily="34" charset="0"/>
              </a:rPr>
              <a:t>1. </a:t>
            </a:r>
            <a:r>
              <a:rPr lang="es-MX" sz="1600" dirty="0">
                <a:latin typeface="Arial" panose="020B0604020202020204" pitchFamily="34" charset="0"/>
                <a:cs typeface="Arial" panose="020B0604020202020204" pitchFamily="34" charset="0"/>
              </a:rPr>
              <a:t>Si un partido político nacional pierde su registro por no haber alcanzado el porcentaje  mínimo de votación en el último proceso electoral ordinario federal, podrá optar por el registro como partido político local en el Estado de Tabasco, siempre y cuando en la elección inmediata anterior para gobernador, diputados o ayuntamientos hubiese obtenido por lo menos el tres por ciento de la votación válida emitida y  postulado  candidatos propios en al menos la mitad de los municipios y distritos, condición con la cual se le tendrá por cumplido y acreditado el requisito del número mínimo de militantes con que debe contar, establecido en el artículo 39, numeral  1, fracción IV, de esta Ley.</a:t>
            </a:r>
          </a:p>
          <a:p>
            <a:pPr algn="just"/>
            <a:r>
              <a:rPr lang="es-MX" sz="1600" dirty="0">
                <a:latin typeface="Arial" panose="020B0604020202020204" pitchFamily="34" charset="0"/>
                <a:cs typeface="Arial" panose="020B0604020202020204" pitchFamily="34" charset="0"/>
              </a:rPr>
              <a:t> </a:t>
            </a:r>
          </a:p>
          <a:p>
            <a:pPr algn="just"/>
            <a:r>
              <a:rPr lang="es-MX" sz="1600" b="1" dirty="0">
                <a:latin typeface="Arial" panose="020B0604020202020204" pitchFamily="34" charset="0"/>
                <a:cs typeface="Arial" panose="020B0604020202020204" pitchFamily="34" charset="0"/>
              </a:rPr>
              <a:t>2. </a:t>
            </a:r>
            <a:r>
              <a:rPr lang="es-MX" sz="1600" dirty="0">
                <a:latin typeface="Arial" panose="020B0604020202020204" pitchFamily="34" charset="0"/>
                <a:cs typeface="Arial" panose="020B0604020202020204" pitchFamily="34" charset="0"/>
              </a:rPr>
              <a:t>En el supuesto señalado en el párrafo anterior, el Partido Político de que se trate notificará al Consejo Estatal su intención de obtener su registro como Partido Político local en el mes de enero siguiente al de la elección, presentando los documentos básicos a que se refiere el artículo 45, fracción I, de esta Ley,  adecuados a su condición de Partido Político local, con los datos relativos a su dirigencia local y su estructura organizativa.  </a:t>
            </a:r>
          </a:p>
          <a:p>
            <a:pPr algn="just"/>
            <a:r>
              <a:rPr lang="es-MX" sz="1600" dirty="0">
                <a:latin typeface="Arial" panose="020B0604020202020204" pitchFamily="34" charset="0"/>
                <a:cs typeface="Arial" panose="020B0604020202020204" pitchFamily="34" charset="0"/>
              </a:rPr>
              <a:t> </a:t>
            </a:r>
          </a:p>
          <a:p>
            <a:pPr algn="just"/>
            <a:r>
              <a:rPr lang="es-MX" sz="1600" b="1" dirty="0">
                <a:latin typeface="Arial" panose="020B0604020202020204" pitchFamily="34" charset="0"/>
                <a:cs typeface="Arial" panose="020B0604020202020204" pitchFamily="34" charset="0"/>
              </a:rPr>
              <a:t>3. </a:t>
            </a:r>
            <a:r>
              <a:rPr lang="es-MX" sz="1600" dirty="0">
                <a:latin typeface="Arial" panose="020B0604020202020204" pitchFamily="34" charset="0"/>
                <a:cs typeface="Arial" panose="020B0604020202020204" pitchFamily="34" charset="0"/>
              </a:rPr>
              <a:t>El Consejo Estatal verificará el cumplimiento de los requisitos referidos a los </a:t>
            </a:r>
            <a:r>
              <a:rPr lang="es-MX" sz="1600" dirty="0" smtClean="0">
                <a:latin typeface="Arial" panose="020B0604020202020204" pitchFamily="34" charset="0"/>
                <a:cs typeface="Arial" panose="020B0604020202020204" pitchFamily="34" charset="0"/>
              </a:rPr>
              <a:t> documentos </a:t>
            </a:r>
            <a:r>
              <a:rPr lang="es-MX" sz="1600" dirty="0">
                <a:latin typeface="Arial" panose="020B0604020202020204" pitchFamily="34" charset="0"/>
                <a:cs typeface="Arial" panose="020B0604020202020204" pitchFamily="34" charset="0"/>
              </a:rPr>
              <a:t>básicos y resolverá lo conducente dentro del plazo señalado en el párrafo 1 del artículo 46 de esta Ley, procediendo de conformidad con lo señalado en los párrafos 2 a 4 del citado artículo.     </a:t>
            </a:r>
          </a:p>
          <a:p>
            <a:r>
              <a:rPr lang="es-MX" dirty="0"/>
              <a:t> </a:t>
            </a:r>
          </a:p>
          <a:p>
            <a:pPr algn="just">
              <a:lnSpc>
                <a:spcPct val="150000"/>
              </a:lnSpc>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02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1208" y="470264"/>
            <a:ext cx="8596668" cy="5649476"/>
          </a:xfrm>
        </p:spPr>
        <p:txBody>
          <a:bodyPr/>
          <a:lstStyle/>
          <a:p>
            <a:pPr algn="just"/>
            <a:r>
              <a:rPr lang="es-MX" dirty="0" smtClean="0"/>
              <a:t>Hoy que vivimos constantes transformaciones económicas, políticas, sociales, culturales, presenciamos un amplio y profundo debate acerca de los partidos, sobre su actuación y capacidad de procesar los retos que les plantean los cambios en la sociedad y en el Estado actuales.</a:t>
            </a:r>
          </a:p>
          <a:p>
            <a:endParaRPr lang="es-MX" dirty="0"/>
          </a:p>
          <a:p>
            <a:pPr algn="just"/>
            <a:r>
              <a:rPr lang="es-MX" dirty="0" smtClean="0"/>
              <a:t>Por ello, estimo que los partidos políticos son actores quizás irremplazables del escenario político, por la importantísima labor que legalmente tienen que desempeñar dentro del contexto de un Estado democrático, tanto en la integración de los órganos de representación y de Gobierno, como en sus funciones de intermediación entre el Estado y la Sociedad Civil, es decir, desempeñan funciones sociales y políticas imprescindibles en una democracia.</a:t>
            </a:r>
          </a:p>
          <a:p>
            <a:pPr marL="0" indent="0" algn="just">
              <a:buNone/>
            </a:pPr>
            <a:endParaRPr lang="es-MX" dirty="0"/>
          </a:p>
          <a:p>
            <a:pPr algn="just"/>
            <a:r>
              <a:rPr lang="es-MX" dirty="0" smtClean="0"/>
              <a:t>Sin embargo, cuando no existen los suficientes controles democráticos, algunos partidos pueden apoderarse de las instituciones y convertirse en medios perversos y degenerativos, que nos lleven a la </a:t>
            </a:r>
            <a:r>
              <a:rPr lang="es-MX" i="1" dirty="0" smtClean="0"/>
              <a:t>Partidocracia, </a:t>
            </a:r>
            <a:r>
              <a:rPr lang="es-MX" dirty="0" smtClean="0"/>
              <a:t>que se presenta cuando los partidos fomentan prácticas clientelares y destinan los recursos de los ciudadanos que reciben del erario a finalidades distintas de las previstas.</a:t>
            </a:r>
            <a:endParaRPr lang="es-MX" dirty="0"/>
          </a:p>
        </p:txBody>
      </p:sp>
    </p:spTree>
    <p:extLst>
      <p:ext uri="{BB962C8B-B14F-4D97-AF65-F5344CB8AC3E}">
        <p14:creationId xmlns:p14="http://schemas.microsoft.com/office/powerpoint/2010/main" val="1222646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769326" y="735115"/>
            <a:ext cx="5146765" cy="523220"/>
          </a:xfrm>
          <a:prstGeom prst="rect">
            <a:avLst/>
          </a:prstGeom>
          <a:noFill/>
        </p:spPr>
        <p:txBody>
          <a:bodyPr wrap="square" rtlCol="0">
            <a:spAutoFit/>
          </a:bodyPr>
          <a:lstStyle/>
          <a:p>
            <a:r>
              <a:rPr lang="es-ES" sz="2800" dirty="0" smtClean="0">
                <a:latin typeface="Arial" panose="020B0604020202020204" pitchFamily="34" charset="0"/>
                <a:cs typeface="Arial" panose="020B0604020202020204" pitchFamily="34" charset="0"/>
              </a:rPr>
              <a:t>    PÉRDIDA DE REGISTRO</a:t>
            </a:r>
          </a:p>
        </p:txBody>
      </p:sp>
      <p:sp>
        <p:nvSpPr>
          <p:cNvPr id="11" name="CuadroTexto 10"/>
          <p:cNvSpPr txBox="1"/>
          <p:nvPr/>
        </p:nvSpPr>
        <p:spPr>
          <a:xfrm>
            <a:off x="1129553" y="1237129"/>
            <a:ext cx="10044953" cy="5447645"/>
          </a:xfrm>
          <a:prstGeom prst="rect">
            <a:avLst/>
          </a:prstGeom>
          <a:noFill/>
        </p:spPr>
        <p:txBody>
          <a:bodyPr wrap="square" rtlCol="0">
            <a:spAutoFit/>
          </a:bodyPr>
          <a:lstStyle/>
          <a:p>
            <a:pPr algn="just">
              <a:lnSpc>
                <a:spcPct val="150000"/>
              </a:lnSpc>
            </a:pPr>
            <a:endParaRPr lang="es-MX" dirty="0" smtClean="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ARTÍCULO 48</a:t>
            </a:r>
            <a:r>
              <a:rPr lang="es-MX" sz="1600" dirty="0">
                <a:latin typeface="Arial" panose="020B0604020202020204" pitchFamily="34" charset="0"/>
                <a:cs typeface="Arial" panose="020B0604020202020204" pitchFamily="34" charset="0"/>
              </a:rPr>
              <a:t>. </a:t>
            </a:r>
          </a:p>
          <a:p>
            <a:pPr algn="just"/>
            <a:r>
              <a:rPr lang="es-MX" sz="1600" dirty="0">
                <a:latin typeface="Arial" panose="020B0604020202020204" pitchFamily="34" charset="0"/>
                <a:cs typeface="Arial" panose="020B0604020202020204" pitchFamily="34" charset="0"/>
              </a:rPr>
              <a:t> </a:t>
            </a:r>
          </a:p>
          <a:p>
            <a:pPr algn="just"/>
            <a:r>
              <a:rPr lang="es-MX" sz="1600" dirty="0">
                <a:latin typeface="Arial" panose="020B0604020202020204" pitchFamily="34" charset="0"/>
                <a:cs typeface="Arial" panose="020B0604020202020204" pitchFamily="34" charset="0"/>
              </a:rPr>
              <a:t> </a:t>
            </a:r>
          </a:p>
          <a:p>
            <a:pPr algn="just"/>
            <a:r>
              <a:rPr lang="es-MX" sz="1600" dirty="0">
                <a:latin typeface="Arial" panose="020B0604020202020204" pitchFamily="34" charset="0"/>
                <a:cs typeface="Arial" panose="020B0604020202020204" pitchFamily="34" charset="0"/>
              </a:rPr>
              <a:t> </a:t>
            </a:r>
          </a:p>
          <a:p>
            <a:pPr algn="just"/>
            <a:r>
              <a:rPr lang="es-MX" sz="1600" b="1" dirty="0">
                <a:latin typeface="Arial" panose="020B0604020202020204" pitchFamily="34" charset="0"/>
                <a:cs typeface="Arial" panose="020B0604020202020204" pitchFamily="34" charset="0"/>
              </a:rPr>
              <a:t>1. </a:t>
            </a:r>
            <a:r>
              <a:rPr lang="es-MX" sz="1600" dirty="0">
                <a:latin typeface="Arial" panose="020B0604020202020204" pitchFamily="34" charset="0"/>
                <a:cs typeface="Arial" panose="020B0604020202020204" pitchFamily="34" charset="0"/>
              </a:rPr>
              <a:t>Al Partido Político que no obtenga por lo menos el tres por ciento de la votación en alguna de las elecciones ordinarias para Presidentes Municipales y </a:t>
            </a:r>
            <a:r>
              <a:rPr lang="es-MX" sz="1600" dirty="0" smtClean="0">
                <a:latin typeface="Arial" panose="020B0604020202020204" pitchFamily="34" charset="0"/>
                <a:cs typeface="Arial" panose="020B0604020202020204" pitchFamily="34" charset="0"/>
              </a:rPr>
              <a:t>Regidores, Diputados </a:t>
            </a:r>
            <a:r>
              <a:rPr lang="es-MX" sz="1600" dirty="0">
                <a:latin typeface="Arial" panose="020B0604020202020204" pitchFamily="34" charset="0"/>
                <a:cs typeface="Arial" panose="020B0604020202020204" pitchFamily="34" charset="0"/>
              </a:rPr>
              <a:t>o Gobernador del Estado, le será cancelado el registro y perderá todos los derechos y prerrogativas que establece esta Ley.</a:t>
            </a:r>
          </a:p>
          <a:p>
            <a:pPr algn="just"/>
            <a:r>
              <a:rPr lang="es-MX" sz="1600" dirty="0">
                <a:latin typeface="Arial" panose="020B0604020202020204" pitchFamily="34" charset="0"/>
                <a:cs typeface="Arial" panose="020B0604020202020204" pitchFamily="34" charset="0"/>
              </a:rPr>
              <a:t> </a:t>
            </a:r>
          </a:p>
          <a:p>
            <a:pPr algn="just"/>
            <a:r>
              <a:rPr lang="es-MX" sz="1600" b="1" dirty="0">
                <a:latin typeface="Arial" panose="020B0604020202020204" pitchFamily="34" charset="0"/>
                <a:cs typeface="Arial" panose="020B0604020202020204" pitchFamily="34" charset="0"/>
              </a:rPr>
              <a:t>2. </a:t>
            </a:r>
            <a:r>
              <a:rPr lang="es-MX" sz="1600" dirty="0">
                <a:latin typeface="Arial" panose="020B0604020202020204" pitchFamily="34" charset="0"/>
                <a:cs typeface="Arial" panose="020B0604020202020204" pitchFamily="34" charset="0"/>
              </a:rPr>
              <a:t>La cancelación o pérdida del registro extinguirá la personalidad jurídica del Partido Político, pero quienes hayan sido sus dirigentes y candidatos deberán cumplir las obligaciones que en materia de fiscalización establece esta Ley, hasta la conclusión de los procedimientos respectivos y de liquidación de su patrimonio de no hacerlo así se impondrán sanciones sin perjuicio de la responsabilidad penal o civil aplicable.</a:t>
            </a:r>
          </a:p>
          <a:p>
            <a:pPr algn="just"/>
            <a:r>
              <a:rPr lang="es-MX" sz="1600" dirty="0">
                <a:latin typeface="Arial" panose="020B0604020202020204" pitchFamily="34" charset="0"/>
                <a:cs typeface="Arial" panose="020B0604020202020204" pitchFamily="34" charset="0"/>
              </a:rPr>
              <a:t> </a:t>
            </a:r>
          </a:p>
          <a:p>
            <a:pPr algn="just"/>
            <a:r>
              <a:rPr lang="es-MX" sz="1600" dirty="0">
                <a:latin typeface="Arial" panose="020B0604020202020204" pitchFamily="34" charset="0"/>
                <a:cs typeface="Arial" panose="020B0604020202020204" pitchFamily="34" charset="0"/>
              </a:rPr>
              <a:t> </a:t>
            </a:r>
          </a:p>
          <a:p>
            <a:pPr algn="just"/>
            <a:r>
              <a:rPr lang="es-MX" sz="1600" dirty="0">
                <a:latin typeface="Arial" panose="020B0604020202020204" pitchFamily="34" charset="0"/>
                <a:cs typeface="Arial" panose="020B0604020202020204" pitchFamily="34" charset="0"/>
              </a:rPr>
              <a:t> </a:t>
            </a:r>
          </a:p>
          <a:p>
            <a:r>
              <a:rPr lang="es-MX" dirty="0"/>
              <a:t> </a:t>
            </a:r>
          </a:p>
          <a:p>
            <a:r>
              <a:rPr lang="es-MX" dirty="0"/>
              <a:t> </a:t>
            </a:r>
          </a:p>
          <a:p>
            <a:r>
              <a:rPr lang="es-MX" dirty="0"/>
              <a:t> </a:t>
            </a:r>
          </a:p>
          <a:p>
            <a:pPr algn="just">
              <a:lnSpc>
                <a:spcPct val="150000"/>
              </a:lnSpc>
            </a:pPr>
            <a:endParaRPr lang="es-MX" dirty="0">
              <a:latin typeface="Arial" panose="020B0604020202020204" pitchFamily="34" charset="0"/>
              <a:cs typeface="Arial" panose="020B0604020202020204" pitchFamily="34" charset="0"/>
            </a:endParaRPr>
          </a:p>
        </p:txBody>
      </p:sp>
      <p:pic>
        <p:nvPicPr>
          <p:cNvPr id="2052" name="Picture 4" descr="Resultado de imagen para perdida registro partidos politicos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816" y="4815840"/>
            <a:ext cx="2143125" cy="175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034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69495"/>
          </a:xfrm>
        </p:spPr>
        <p:txBody>
          <a:bodyPr>
            <a:normAutofit fontScale="90000"/>
          </a:bodyPr>
          <a:lstStyle/>
          <a:p>
            <a:pPr algn="ctr"/>
            <a:r>
              <a:rPr lang="es-MX" dirty="0" smtClean="0"/>
              <a:t>     PERDIDA DE REGISTRO NACIONAL.</a:t>
            </a:r>
            <a:endParaRPr lang="es-MX" dirty="0"/>
          </a:p>
        </p:txBody>
      </p:sp>
      <p:sp>
        <p:nvSpPr>
          <p:cNvPr id="3" name="Marcador de contenido 2"/>
          <p:cNvSpPr>
            <a:spLocks noGrp="1"/>
          </p:cNvSpPr>
          <p:nvPr>
            <p:ph idx="1"/>
          </p:nvPr>
        </p:nvSpPr>
        <p:spPr>
          <a:xfrm>
            <a:off x="677334" y="1179095"/>
            <a:ext cx="9320908" cy="5438273"/>
          </a:xfrm>
        </p:spPr>
        <p:txBody>
          <a:bodyPr>
            <a:normAutofit fontScale="92500"/>
          </a:bodyPr>
          <a:lstStyle/>
          <a:p>
            <a:pPr algn="just">
              <a:lnSpc>
                <a:spcPct val="150000"/>
              </a:lnSpc>
            </a:pPr>
            <a:r>
              <a:rPr lang="es-MX" b="1" dirty="0" smtClean="0">
                <a:latin typeface="Arial" panose="020B0604020202020204" pitchFamily="34" charset="0"/>
                <a:cs typeface="Arial" panose="020B0604020202020204" pitchFamily="34" charset="0"/>
              </a:rPr>
              <a:t>1. </a:t>
            </a:r>
            <a:r>
              <a:rPr lang="es-MX" dirty="0" smtClean="0">
                <a:latin typeface="Arial" panose="020B0604020202020204" pitchFamily="34" charset="0"/>
                <a:cs typeface="Arial" panose="020B0604020202020204" pitchFamily="34" charset="0"/>
              </a:rPr>
              <a:t>Si </a:t>
            </a:r>
            <a:r>
              <a:rPr lang="es-MX" dirty="0">
                <a:latin typeface="Arial" panose="020B0604020202020204" pitchFamily="34" charset="0"/>
                <a:cs typeface="Arial" panose="020B0604020202020204" pitchFamily="34" charset="0"/>
              </a:rPr>
              <a:t>un partido político nacional pierde su registro por no haber alcanzado el porcentaje  mínimo de votación en el último proceso electoral ordinario federal, podrá optar por el registro como partido político local en el Estado de Tabasco, siempre y cuando en la elección inmediata anterior para gobernador, diputados o ayuntamientos hubiese obtenido por lo menos el tres por ciento de la votación válida emitida y  postulado  candidatos propios en al menos la mitad de los municipios y distritos, condición con la cual se le tendrá por cumplido y acreditado el requisito del número mínimo de militantes con que debe contar, establecido en el artículo 39, numeral  1, fracción IV, de esta </a:t>
            </a:r>
            <a:r>
              <a:rPr lang="es-MX" dirty="0" smtClean="0">
                <a:latin typeface="Arial" panose="020B0604020202020204" pitchFamily="34" charset="0"/>
                <a:cs typeface="Arial" panose="020B0604020202020204" pitchFamily="34" charset="0"/>
              </a:rPr>
              <a:t>Ley.</a:t>
            </a:r>
          </a:p>
          <a:p>
            <a:pPr algn="just">
              <a:lnSpc>
                <a:spcPct val="150000"/>
              </a:lnSpc>
              <a:buFont typeface="Wingdings" panose="05000000000000000000" pitchFamily="2" charset="2"/>
              <a:buChar char="Ø"/>
            </a:pPr>
            <a:r>
              <a:rPr lang="es-MX" b="1" dirty="0" smtClean="0">
                <a:latin typeface="Arial" panose="020B0604020202020204" pitchFamily="34" charset="0"/>
                <a:cs typeface="Arial" panose="020B0604020202020204" pitchFamily="34" charset="0"/>
              </a:rPr>
              <a:t>2</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En el supuesto señalado en el párrafo anterior, el Partido Político de que se trate notificará al Consejo Estatal su intención de obtener su registro como Partido Político local en el mes de enero siguiente al de la elección, presentando los documentos básicos a que se refiere el artículo 45, fracción I, de esta Ley,  adecuados a su condición de Partido Político local, con los datos relativos a su dirigencia local y su estructura organizativa.  </a:t>
            </a:r>
          </a:p>
          <a:p>
            <a:endParaRPr lang="es-MX" dirty="0"/>
          </a:p>
        </p:txBody>
      </p:sp>
    </p:spTree>
    <p:extLst>
      <p:ext uri="{BB962C8B-B14F-4D97-AF65-F5344CB8AC3E}">
        <p14:creationId xmlns:p14="http://schemas.microsoft.com/office/powerpoint/2010/main" val="492793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709863"/>
            <a:ext cx="9140434" cy="5835316"/>
          </a:xfrm>
        </p:spPr>
        <p:txBody>
          <a:bodyPr>
            <a:normAutofit fontScale="85000" lnSpcReduction="10000"/>
          </a:bodyPr>
          <a:lstStyle/>
          <a:p>
            <a:pPr algn="just">
              <a:lnSpc>
                <a:spcPct val="150000"/>
              </a:lnSpc>
            </a:pPr>
            <a:r>
              <a:rPr lang="es-MX" b="1" dirty="0">
                <a:latin typeface="Arial" panose="020B0604020202020204" pitchFamily="34" charset="0"/>
                <a:cs typeface="Arial" panose="020B0604020202020204" pitchFamily="34" charset="0"/>
              </a:rPr>
              <a:t>3. </a:t>
            </a:r>
            <a:r>
              <a:rPr lang="es-MX" dirty="0">
                <a:latin typeface="Arial" panose="020B0604020202020204" pitchFamily="34" charset="0"/>
                <a:cs typeface="Arial" panose="020B0604020202020204" pitchFamily="34" charset="0"/>
              </a:rPr>
              <a:t>El Consejo Estatal verificará el cumplimiento de los requisitos referidos a los  documentos básicos y resolverá lo conducente dentro del plazo señalado en el párrafo 1 del artículo 46 de esta Ley, procediendo de conformidad con lo señalado en los párrafos 2 a 4 del citado artículo.     </a:t>
            </a:r>
          </a:p>
          <a:p>
            <a:pPr algn="just"/>
            <a:endParaRPr lang="es-ES" dirty="0">
              <a:latin typeface="Arial" panose="020B0604020202020204" pitchFamily="34" charset="0"/>
              <a:cs typeface="Arial" panose="020B0604020202020204" pitchFamily="34" charset="0"/>
            </a:endParaRPr>
          </a:p>
          <a:p>
            <a:pPr marL="0" indent="0" algn="just">
              <a:buNone/>
            </a:pPr>
            <a:r>
              <a:rPr lang="es-MX" b="1" dirty="0">
                <a:latin typeface="Arial" panose="020B0604020202020204" pitchFamily="34" charset="0"/>
                <a:cs typeface="Arial" panose="020B0604020202020204" pitchFamily="34" charset="0"/>
              </a:rPr>
              <a:t>ARTÍCULO 48</a:t>
            </a:r>
            <a:r>
              <a:rPr lang="es-MX" dirty="0">
                <a:latin typeface="Arial" panose="020B0604020202020204" pitchFamily="34" charset="0"/>
                <a:cs typeface="Arial" panose="020B0604020202020204" pitchFamily="34" charset="0"/>
              </a:rPr>
              <a:t>. </a:t>
            </a:r>
          </a:p>
          <a:p>
            <a:pPr marL="0" indent="0" algn="just">
              <a:buNone/>
            </a:pPr>
            <a:r>
              <a:rPr lang="es-MX" dirty="0">
                <a:latin typeface="Arial" panose="020B0604020202020204" pitchFamily="34" charset="0"/>
                <a:cs typeface="Arial" panose="020B0604020202020204" pitchFamily="34" charset="0"/>
              </a:rPr>
              <a:t> </a:t>
            </a:r>
          </a:p>
          <a:p>
            <a:pPr algn="just">
              <a:lnSpc>
                <a:spcPct val="150000"/>
              </a:lnSpc>
            </a:pPr>
            <a:r>
              <a:rPr lang="es-MX" b="1" dirty="0">
                <a:latin typeface="Arial" panose="020B0604020202020204" pitchFamily="34" charset="0"/>
                <a:cs typeface="Arial" panose="020B0604020202020204" pitchFamily="34" charset="0"/>
              </a:rPr>
              <a:t>1. </a:t>
            </a:r>
            <a:r>
              <a:rPr lang="es-MX" dirty="0">
                <a:latin typeface="Arial" panose="020B0604020202020204" pitchFamily="34" charset="0"/>
                <a:cs typeface="Arial" panose="020B0604020202020204" pitchFamily="34" charset="0"/>
              </a:rPr>
              <a:t>Al Partido Político que no obtenga por lo menos el tres por ciento de la votación en alguna de las elecciones ordinarias para Presidentes Municipales y Regidores, Diputados o Gobernador del Estado, le será cancelado el registro y perderá todos los derechos y prerrogativas que establece esta Ley.</a:t>
            </a:r>
          </a:p>
          <a:p>
            <a:pPr marL="0" indent="0" algn="just">
              <a:lnSpc>
                <a:spcPct val="150000"/>
              </a:lnSpc>
              <a:buNone/>
            </a:pPr>
            <a:r>
              <a:rPr lang="es-MX" dirty="0">
                <a:latin typeface="Arial" panose="020B0604020202020204" pitchFamily="34" charset="0"/>
                <a:cs typeface="Arial" panose="020B0604020202020204" pitchFamily="34" charset="0"/>
              </a:rPr>
              <a:t> </a:t>
            </a:r>
          </a:p>
          <a:p>
            <a:pPr algn="just">
              <a:lnSpc>
                <a:spcPct val="150000"/>
              </a:lnSpc>
            </a:pPr>
            <a:r>
              <a:rPr lang="es-MX" b="1" dirty="0">
                <a:latin typeface="Arial" panose="020B0604020202020204" pitchFamily="34" charset="0"/>
                <a:cs typeface="Arial" panose="020B0604020202020204" pitchFamily="34" charset="0"/>
              </a:rPr>
              <a:t>2. </a:t>
            </a:r>
            <a:r>
              <a:rPr lang="es-MX" dirty="0">
                <a:latin typeface="Arial" panose="020B0604020202020204" pitchFamily="34" charset="0"/>
                <a:cs typeface="Arial" panose="020B0604020202020204" pitchFamily="34" charset="0"/>
              </a:rPr>
              <a:t>La cancelación o pérdida del registro extinguirá la personalidad jurídica del Partido Político, pero quienes hayan sido sus dirigentes y candidatos deberán cumplir las obligaciones que en materia de fiscalización establece esta Ley, hasta la conclusión de los procedimientos respectivos y de liquidación de su patrimonio de no hacerlo así se impondrán sanciones sin perjuicio de la responsabilidad penal o civil aplicable.</a:t>
            </a:r>
          </a:p>
          <a:p>
            <a:endParaRPr lang="es-MX" dirty="0"/>
          </a:p>
        </p:txBody>
      </p:sp>
    </p:spTree>
    <p:extLst>
      <p:ext uri="{BB962C8B-B14F-4D97-AF65-F5344CB8AC3E}">
        <p14:creationId xmlns:p14="http://schemas.microsoft.com/office/powerpoint/2010/main" val="2119206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58253"/>
          </a:xfrm>
        </p:spPr>
        <p:txBody>
          <a:bodyPr>
            <a:normAutofit fontScale="90000"/>
          </a:bodyPr>
          <a:lstStyle/>
          <a:p>
            <a:pPr algn="ctr"/>
            <a:r>
              <a:rPr lang="es-MX" dirty="0" smtClean="0"/>
              <a:t>PRERROGATIVAS DE LOS PARTIDOS POLITICOS.</a:t>
            </a:r>
            <a:endParaRPr lang="es-MX" dirty="0"/>
          </a:p>
        </p:txBody>
      </p:sp>
      <p:sp>
        <p:nvSpPr>
          <p:cNvPr id="3" name="Marcador de contenido 2"/>
          <p:cNvSpPr>
            <a:spLocks noGrp="1"/>
          </p:cNvSpPr>
          <p:nvPr>
            <p:ph idx="1"/>
          </p:nvPr>
        </p:nvSpPr>
        <p:spPr>
          <a:xfrm>
            <a:off x="677333" y="1215189"/>
            <a:ext cx="9296845" cy="5414211"/>
          </a:xfrm>
        </p:spPr>
        <p:txBody>
          <a:bodyPr>
            <a:normAutofit/>
          </a:bodyPr>
          <a:lstStyle/>
          <a:p>
            <a:pPr algn="just"/>
            <a:endParaRPr lang="es-MX" b="1" dirty="0">
              <a:latin typeface="Arial" panose="020B0604020202020204" pitchFamily="34" charset="0"/>
              <a:cs typeface="Arial" panose="020B0604020202020204" pitchFamily="34" charset="0"/>
            </a:endParaRPr>
          </a:p>
          <a:p>
            <a:pPr marL="0" indent="0" algn="just">
              <a:buNone/>
            </a:pPr>
            <a:r>
              <a:rPr lang="es-MX" b="1" dirty="0">
                <a:latin typeface="Arial" panose="020B0604020202020204" pitchFamily="34" charset="0"/>
                <a:cs typeface="Arial" panose="020B0604020202020204" pitchFamily="34" charset="0"/>
              </a:rPr>
              <a:t>ARTÍCULO 64</a:t>
            </a:r>
            <a:r>
              <a:rPr lang="es-MX" dirty="0">
                <a:latin typeface="Arial" panose="020B0604020202020204" pitchFamily="34" charset="0"/>
                <a:cs typeface="Arial" panose="020B0604020202020204" pitchFamily="34" charset="0"/>
              </a:rPr>
              <a:t>. </a:t>
            </a:r>
          </a:p>
          <a:p>
            <a:pPr marL="0" indent="0" algn="just">
              <a:buNone/>
            </a:pPr>
            <a:r>
              <a:rPr lang="es-MX" dirty="0">
                <a:latin typeface="Arial" panose="020B0604020202020204" pitchFamily="34" charset="0"/>
                <a:cs typeface="Arial" panose="020B0604020202020204" pitchFamily="34" charset="0"/>
              </a:rPr>
              <a:t> </a:t>
            </a:r>
          </a:p>
          <a:p>
            <a:pPr algn="just"/>
            <a:r>
              <a:rPr lang="es-MX" dirty="0">
                <a:latin typeface="Arial" panose="020B0604020202020204" pitchFamily="34" charset="0"/>
                <a:cs typeface="Arial" panose="020B0604020202020204" pitchFamily="34" charset="0"/>
              </a:rPr>
              <a:t>1. Son prerrogativas de los Partidos Políticos, de conformidad con lo establecido por la Constitución Federal, la Ley General, la Ley General de Partidos Políticos, la Constitución Local y esta Ley: </a:t>
            </a:r>
          </a:p>
          <a:p>
            <a:pPr marL="0" indent="0" algn="just">
              <a:buNone/>
            </a:pPr>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I. </a:t>
            </a:r>
            <a:r>
              <a:rPr lang="es-MX" dirty="0">
                <a:latin typeface="Arial" panose="020B0604020202020204" pitchFamily="34" charset="0"/>
                <a:cs typeface="Arial" panose="020B0604020202020204" pitchFamily="34" charset="0"/>
              </a:rPr>
              <a:t>Tener acceso a la radio y televisión en los tiempos que administra el Instituto  Nacional Electoral, que  corresponden al Estado;</a:t>
            </a:r>
          </a:p>
          <a:p>
            <a:pPr marL="0" indent="0" algn="just">
              <a:buNone/>
            </a:pPr>
            <a:r>
              <a:rPr lang="es-MX" dirty="0">
                <a:latin typeface="Arial" panose="020B0604020202020204" pitchFamily="34" charset="0"/>
                <a:cs typeface="Arial" panose="020B0604020202020204" pitchFamily="34" charset="0"/>
              </a:rPr>
              <a:t> </a:t>
            </a:r>
          </a:p>
          <a:p>
            <a:endParaRPr lang="es-MX" dirty="0"/>
          </a:p>
        </p:txBody>
      </p:sp>
      <p:pic>
        <p:nvPicPr>
          <p:cNvPr id="3076" name="Picture 4" descr="Resultado de imagen para PRERROGATIVAS DE PARTIDOS POLITICOS EN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177" y="4532809"/>
            <a:ext cx="3737156" cy="174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352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91887"/>
            <a:ext cx="8596668" cy="5649476"/>
          </a:xfrm>
        </p:spPr>
        <p:txBody>
          <a:bodyPr/>
          <a:lstStyle/>
          <a:p>
            <a:pPr algn="just"/>
            <a:r>
              <a:rPr lang="es-MX" b="1" dirty="0">
                <a:latin typeface="Arial" panose="020B0604020202020204" pitchFamily="34" charset="0"/>
                <a:cs typeface="Arial" panose="020B0604020202020204" pitchFamily="34" charset="0"/>
              </a:rPr>
              <a:t>II. </a:t>
            </a:r>
            <a:r>
              <a:rPr lang="es-MX" dirty="0">
                <a:latin typeface="Arial" panose="020B0604020202020204" pitchFamily="34" charset="0"/>
                <a:cs typeface="Arial" panose="020B0604020202020204" pitchFamily="34" charset="0"/>
              </a:rPr>
              <a:t>Participar en el financiamiento público correspondiente para sus actividades;</a:t>
            </a:r>
          </a:p>
          <a:p>
            <a:pPr marL="0" indent="0" algn="just">
              <a:buNone/>
            </a:pPr>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III. </a:t>
            </a:r>
            <a:r>
              <a:rPr lang="es-MX" dirty="0">
                <a:latin typeface="Arial" panose="020B0604020202020204" pitchFamily="34" charset="0"/>
                <a:cs typeface="Arial" panose="020B0604020202020204" pitchFamily="34" charset="0"/>
              </a:rPr>
              <a:t>Gozar del régimen fiscal correspondiente a su naturaleza, y</a:t>
            </a:r>
          </a:p>
          <a:p>
            <a:pPr marL="0" indent="0" algn="just">
              <a:buNone/>
            </a:pPr>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IV. </a:t>
            </a:r>
            <a:r>
              <a:rPr lang="es-MX" dirty="0">
                <a:latin typeface="Arial" panose="020B0604020202020204" pitchFamily="34" charset="0"/>
                <a:cs typeface="Arial" panose="020B0604020202020204" pitchFamily="34" charset="0"/>
              </a:rPr>
              <a:t>Disfrutar de las franquicias postales y telegráficas que sean necesarias para el cumplimiento de sus funciones.</a:t>
            </a:r>
          </a:p>
          <a:p>
            <a:endParaRPr lang="es-MX" dirty="0"/>
          </a:p>
        </p:txBody>
      </p:sp>
      <p:pic>
        <p:nvPicPr>
          <p:cNvPr id="4100" name="Picture 4" descr="Resultado de imagen para PRERROGATIVAS DE PARTIDOS POLITICOS EN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604" y="2926081"/>
            <a:ext cx="3018699" cy="212566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franquicias postales y telegraficas de los partidos politi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458" y="2799217"/>
            <a:ext cx="3853544" cy="226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67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90600"/>
          </a:xfrm>
        </p:spPr>
        <p:txBody>
          <a:bodyPr>
            <a:normAutofit fontScale="90000"/>
          </a:bodyPr>
          <a:lstStyle/>
          <a:p>
            <a:pPr algn="ctr"/>
            <a:r>
              <a:rPr lang="es-MX" dirty="0" smtClean="0"/>
              <a:t>PARIDAD DE GENERO Y POSTULACIÓN DE CANDIDATOS. </a:t>
            </a:r>
            <a:endParaRPr lang="es-MX" dirty="0"/>
          </a:p>
        </p:txBody>
      </p:sp>
      <p:sp>
        <p:nvSpPr>
          <p:cNvPr id="3" name="Marcador de contenido 2"/>
          <p:cNvSpPr>
            <a:spLocks noGrp="1"/>
          </p:cNvSpPr>
          <p:nvPr>
            <p:ph idx="1"/>
          </p:nvPr>
        </p:nvSpPr>
        <p:spPr>
          <a:xfrm>
            <a:off x="677334" y="1600201"/>
            <a:ext cx="9272782" cy="4932946"/>
          </a:xfrm>
        </p:spPr>
        <p:txBody>
          <a:bodyPr>
            <a:normAutofit/>
          </a:bodyPr>
          <a:lstStyle/>
          <a:p>
            <a:pPr algn="just"/>
            <a:endParaRPr lang="es-MX" b="1"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DE ACUERDO A LA LEY ELECTORAL Y DE PARTIDOS POLÍTICOS DEL ESTADO DE TABASCO, EL PROCEDIMIENTO DE REGISTRO DE CANDIDATOS CONSISTE EN LO SIGUIENTE:</a:t>
            </a:r>
            <a:r>
              <a:rPr lang="es-MX" dirty="0">
                <a:latin typeface="Arial" panose="020B0604020202020204" pitchFamily="34" charset="0"/>
                <a:cs typeface="Arial" panose="020B0604020202020204" pitchFamily="34" charset="0"/>
              </a:rPr>
              <a:t> </a:t>
            </a:r>
          </a:p>
          <a:p>
            <a:pPr marL="0" indent="0" algn="just">
              <a:buNone/>
            </a:pPr>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ARTÍCULO 185</a:t>
            </a:r>
            <a:r>
              <a:rPr lang="es-MX" dirty="0">
                <a:latin typeface="Arial" panose="020B0604020202020204" pitchFamily="34" charset="0"/>
                <a:cs typeface="Arial" panose="020B0604020202020204" pitchFamily="34" charset="0"/>
              </a:rPr>
              <a:t>.   </a:t>
            </a:r>
          </a:p>
          <a:p>
            <a:pPr marL="0" indent="0" algn="just">
              <a:buNone/>
            </a:pPr>
            <a:r>
              <a:rPr lang="es-MX" dirty="0">
                <a:latin typeface="Arial" panose="020B0604020202020204" pitchFamily="34" charset="0"/>
                <a:cs typeface="Arial" panose="020B0604020202020204" pitchFamily="34" charset="0"/>
              </a:rPr>
              <a:t> </a:t>
            </a:r>
            <a:r>
              <a:rPr lang="es-MX" b="1" dirty="0" smtClean="0">
                <a:latin typeface="Arial" panose="020B0604020202020204" pitchFamily="34" charset="0"/>
                <a:cs typeface="Arial" panose="020B0604020202020204" pitchFamily="34" charset="0"/>
              </a:rPr>
              <a:t>1</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Corresponde exclusivamente a los Partidos Políticos el derecho de solicitar el registro de candidatos a cargos de elección popular, sin perjuicio del registro de Candidaturas Independientes en los términos de esta Ley.</a:t>
            </a:r>
          </a:p>
          <a:p>
            <a:pPr marL="0" indent="0" algn="just">
              <a:buNone/>
            </a:pPr>
            <a:r>
              <a:rPr lang="es-MX" dirty="0">
                <a:latin typeface="Arial" panose="020B0604020202020204" pitchFamily="34" charset="0"/>
                <a:cs typeface="Arial" panose="020B0604020202020204" pitchFamily="34" charset="0"/>
              </a:rPr>
              <a:t> </a:t>
            </a:r>
          </a:p>
        </p:txBody>
      </p:sp>
      <p:pic>
        <p:nvPicPr>
          <p:cNvPr id="5122" name="Picture 2" descr="Resultado de imagen para REGISTRO DE CANDIDA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010" y="4607605"/>
            <a:ext cx="4245430" cy="225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14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4321"/>
            <a:ext cx="8596668" cy="5767042"/>
          </a:xfrm>
        </p:spPr>
        <p:txBody>
          <a:bodyPr/>
          <a:lstStyle/>
          <a:p>
            <a:pPr algn="just"/>
            <a:r>
              <a:rPr lang="es-MX" b="1" dirty="0">
                <a:latin typeface="Arial" panose="020B0604020202020204" pitchFamily="34" charset="0"/>
                <a:cs typeface="Arial" panose="020B0604020202020204" pitchFamily="34" charset="0"/>
              </a:rPr>
              <a:t>2. </a:t>
            </a:r>
            <a:r>
              <a:rPr lang="es-MX" dirty="0">
                <a:latin typeface="Arial" panose="020B0604020202020204" pitchFamily="34" charset="0"/>
                <a:cs typeface="Arial" panose="020B0604020202020204" pitchFamily="34" charset="0"/>
              </a:rPr>
              <a:t>Las candidaturas a Diputados y Regidores, a elegirse por ambos principios, se registrarán por fórmulas de candidatos compuesta cada una por un propietario y un suplente, y serán consideradas, fórmulas y candidatos, separadamente, salvo para los efectos de votación.</a:t>
            </a:r>
          </a:p>
          <a:p>
            <a:pPr marL="0" indent="0" algn="just">
              <a:buNone/>
            </a:pPr>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3. </a:t>
            </a:r>
            <a:r>
              <a:rPr lang="es-MX" dirty="0">
                <a:latin typeface="Arial" panose="020B0604020202020204" pitchFamily="34" charset="0"/>
                <a:cs typeface="Arial" panose="020B0604020202020204" pitchFamily="34" charset="0"/>
              </a:rPr>
              <a:t>Los Partidos Políticos promoverán, y garantizarán la paridad entre los géneros, en la postulación de candidatos a los cargos de elección popular para la integración del Congreso del Estado y los Ayuntamientos. </a:t>
            </a:r>
          </a:p>
          <a:p>
            <a:pPr algn="just"/>
            <a:endParaRPr lang="es-ES" dirty="0">
              <a:latin typeface="Arial" panose="020B0604020202020204" pitchFamily="34" charset="0"/>
              <a:cs typeface="Arial" panose="020B0604020202020204" pitchFamily="34" charset="0"/>
            </a:endParaRPr>
          </a:p>
          <a:p>
            <a:endParaRPr lang="es-MX" dirty="0"/>
          </a:p>
        </p:txBody>
      </p:sp>
      <p:pic>
        <p:nvPicPr>
          <p:cNvPr id="6146" name="Picture 2" descr="Resultado de imagen para REGISTRO DE CANDIDA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329" y="2955262"/>
            <a:ext cx="455295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8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058779"/>
            <a:ext cx="8596668" cy="5317958"/>
          </a:xfrm>
        </p:spPr>
        <p:txBody>
          <a:bodyPr>
            <a:normAutofit fontScale="32500" lnSpcReduction="20000"/>
          </a:bodyPr>
          <a:lstStyle/>
          <a:p>
            <a:pPr algn="just"/>
            <a:r>
              <a:rPr lang="es-MX" sz="5500" b="1" dirty="0">
                <a:latin typeface="Arial" panose="020B0604020202020204" pitchFamily="34" charset="0"/>
                <a:cs typeface="Arial" panose="020B0604020202020204" pitchFamily="34" charset="0"/>
              </a:rPr>
              <a:t>4. </a:t>
            </a:r>
            <a:r>
              <a:rPr lang="es-MX" sz="5500" dirty="0">
                <a:latin typeface="Arial" panose="020B0604020202020204" pitchFamily="34" charset="0"/>
                <a:cs typeface="Arial" panose="020B0604020202020204" pitchFamily="34" charset="0"/>
              </a:rPr>
              <a:t>El Instituto Estatal deberá rechazar el registro del número de candidaturas de un género que exceda la paridad, fijando al partido o coalición de que se trate un plazo improrrogable para la sustitución de las mismas. En caso de que no sean sustituidas no se aceptarán dichos registros</a:t>
            </a:r>
            <a:r>
              <a:rPr lang="es-MX" sz="5500" dirty="0" smtClean="0">
                <a:latin typeface="Arial" panose="020B0604020202020204" pitchFamily="34" charset="0"/>
                <a:cs typeface="Arial" panose="020B0604020202020204" pitchFamily="34" charset="0"/>
              </a:rPr>
              <a:t>.</a:t>
            </a:r>
            <a:r>
              <a:rPr lang="es-MX" sz="5500" b="1" dirty="0">
                <a:latin typeface="Arial" panose="020B0604020202020204" pitchFamily="34" charset="0"/>
                <a:cs typeface="Arial" panose="020B0604020202020204" pitchFamily="34" charset="0"/>
              </a:rPr>
              <a:t> </a:t>
            </a:r>
            <a:endParaRPr lang="es-MX" sz="5500" b="1" dirty="0" smtClean="0">
              <a:latin typeface="Arial" panose="020B0604020202020204" pitchFamily="34" charset="0"/>
              <a:cs typeface="Arial" panose="020B0604020202020204" pitchFamily="34" charset="0"/>
            </a:endParaRPr>
          </a:p>
          <a:p>
            <a:pPr algn="just"/>
            <a:r>
              <a:rPr lang="es-MX" sz="5500" b="1" dirty="0" smtClean="0">
                <a:latin typeface="Arial" panose="020B0604020202020204" pitchFamily="34" charset="0"/>
                <a:cs typeface="Arial" panose="020B0604020202020204" pitchFamily="34" charset="0"/>
              </a:rPr>
              <a:t>5</a:t>
            </a:r>
            <a:r>
              <a:rPr lang="es-MX" sz="5500" b="1" dirty="0">
                <a:latin typeface="Arial" panose="020B0604020202020204" pitchFamily="34" charset="0"/>
                <a:cs typeface="Arial" panose="020B0604020202020204" pitchFamily="34" charset="0"/>
              </a:rPr>
              <a:t>. </a:t>
            </a:r>
            <a:r>
              <a:rPr lang="es-MX" sz="5500" dirty="0">
                <a:latin typeface="Arial" panose="020B0604020202020204" pitchFamily="34" charset="0"/>
                <a:cs typeface="Arial" panose="020B0604020202020204" pitchFamily="34" charset="0"/>
              </a:rPr>
              <a:t>En el caso de que para un mismo cargo de elección popular sean registrados diferentes candidatos por un mismo Partido Político, el Secretario Ejecutivo, una vez detectada esta situación, requerirá al Partido Político a efecto de que informe al Consejo Estatal, en un término de 48 horas, que candidato o fórmula prevalece. En caso de no hacerlo, se entenderá que el Partido Político opta por el último de los registros presentados, quedando sin efecto los demás.</a:t>
            </a:r>
            <a:r>
              <a:rPr lang="es-MX" sz="5500" b="1" dirty="0">
                <a:latin typeface="Arial" panose="020B0604020202020204" pitchFamily="34" charset="0"/>
                <a:cs typeface="Arial" panose="020B0604020202020204" pitchFamily="34" charset="0"/>
              </a:rPr>
              <a:t> </a:t>
            </a:r>
            <a:endParaRPr lang="es-MX" sz="5500" b="1" dirty="0" smtClean="0">
              <a:latin typeface="Arial" panose="020B0604020202020204" pitchFamily="34" charset="0"/>
              <a:cs typeface="Arial" panose="020B0604020202020204" pitchFamily="34" charset="0"/>
            </a:endParaRPr>
          </a:p>
          <a:p>
            <a:pPr algn="just"/>
            <a:r>
              <a:rPr lang="es-MX" sz="5500" b="1" dirty="0">
                <a:latin typeface="Arial" panose="020B0604020202020204" pitchFamily="34" charset="0"/>
                <a:cs typeface="Arial" panose="020B0604020202020204" pitchFamily="34" charset="0"/>
              </a:rPr>
              <a:t>6. </a:t>
            </a:r>
            <a:r>
              <a:rPr lang="es-MX" sz="5500" dirty="0">
                <a:latin typeface="Arial" panose="020B0604020202020204" pitchFamily="34" charset="0"/>
                <a:cs typeface="Arial" panose="020B0604020202020204" pitchFamily="34" charset="0"/>
              </a:rPr>
              <a:t>Cuando el número de candidaturas a elegir sea impar, cada coalición, partido o planilla de Candidatos Independientes, en su caso, determinará libremente el género de la última fórmula que exceda el criterio de paridad.  </a:t>
            </a:r>
          </a:p>
          <a:p>
            <a:pPr marL="0" indent="0">
              <a:buNone/>
            </a:pPr>
            <a:r>
              <a:rPr lang="es-MX" sz="5500" dirty="0">
                <a:latin typeface="Arial" panose="020B0604020202020204" pitchFamily="34" charset="0"/>
                <a:cs typeface="Arial" panose="020B0604020202020204" pitchFamily="34" charset="0"/>
              </a:rPr>
              <a:t> </a:t>
            </a:r>
          </a:p>
          <a:p>
            <a:endParaRPr lang="es-MX" sz="3600" dirty="0">
              <a:latin typeface="Arial" panose="020B0604020202020204" pitchFamily="34" charset="0"/>
              <a:cs typeface="Arial" panose="020B0604020202020204" pitchFamily="34" charset="0"/>
            </a:endParaRPr>
          </a:p>
          <a:p>
            <a:pPr algn="just"/>
            <a:endParaRPr lang="es-MX" sz="3600" b="1"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endParaRPr lang="es-MX" dirty="0" smtClean="0">
              <a:latin typeface="Arial" panose="020B0604020202020204" pitchFamily="34" charset="0"/>
              <a:cs typeface="Arial" panose="020B0604020202020204" pitchFamily="34" charset="0"/>
            </a:endParaRPr>
          </a:p>
          <a:p>
            <a:pPr algn="just"/>
            <a:endParaRPr lang="es-MX"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marL="0" indent="0" algn="just">
              <a:buNone/>
            </a:pPr>
            <a:r>
              <a:rPr lang="es-MX" dirty="0">
                <a:latin typeface="Arial" panose="020B0604020202020204" pitchFamily="34" charset="0"/>
                <a:cs typeface="Arial" panose="020B0604020202020204" pitchFamily="34" charset="0"/>
              </a:rPr>
              <a:t> </a:t>
            </a:r>
          </a:p>
          <a:p>
            <a:endParaRPr lang="es-MX" dirty="0"/>
          </a:p>
        </p:txBody>
      </p:sp>
      <p:pic>
        <p:nvPicPr>
          <p:cNvPr id="7172" name="Picture 4" descr="Resultado de imagen para REGISTRO DE CANDIDA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2587" y="4559890"/>
            <a:ext cx="3946162" cy="193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054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733927"/>
            <a:ext cx="9236687" cy="5919536"/>
          </a:xfrm>
        </p:spPr>
        <p:txBody>
          <a:bodyPr/>
          <a:lstStyle/>
          <a:p>
            <a:r>
              <a:rPr lang="es-MX" b="1" dirty="0">
                <a:latin typeface="Arial" panose="020B0604020202020204" pitchFamily="34" charset="0"/>
                <a:cs typeface="Arial" panose="020B0604020202020204" pitchFamily="34" charset="0"/>
              </a:rPr>
              <a:t>ARTÍCULO 186</a:t>
            </a:r>
            <a:r>
              <a:rPr lang="es-MX" dirty="0">
                <a:latin typeface="Arial" panose="020B0604020202020204" pitchFamily="34" charset="0"/>
                <a:cs typeface="Arial" panose="020B0604020202020204" pitchFamily="34" charset="0"/>
              </a:rPr>
              <a:t>.  </a:t>
            </a:r>
          </a:p>
          <a:p>
            <a:pPr marL="0" indent="0">
              <a:buNone/>
            </a:pPr>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1. </a:t>
            </a:r>
            <a:r>
              <a:rPr lang="es-MX" dirty="0">
                <a:latin typeface="Arial" panose="020B0604020202020204" pitchFamily="34" charset="0"/>
                <a:cs typeface="Arial" panose="020B0604020202020204" pitchFamily="34" charset="0"/>
              </a:rPr>
              <a:t>La totalidad de solicitudes de registro de candidaturas a Diputados por el principio de  mayoría relativa  que presenten los Partidos Políticos o las coaliciones ante el Instituto Estatal, deberá integrarse salvaguardando la paridad de género. </a:t>
            </a:r>
          </a:p>
          <a:p>
            <a:pPr marL="0" indent="0">
              <a:buNone/>
            </a:pPr>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2. </a:t>
            </a:r>
            <a:r>
              <a:rPr lang="es-MX" dirty="0">
                <a:latin typeface="Arial" panose="020B0604020202020204" pitchFamily="34" charset="0"/>
                <a:cs typeface="Arial" panose="020B0604020202020204" pitchFamily="34" charset="0"/>
              </a:rPr>
              <a:t>Las planillas que presenten los Partidos Políticos, coaliciones o Candidatos Independientes para la elección de regidores, deberán integrarse salvaguardando el principio de paridad de  género en su totalidad, independientemente del lugar que ocupen  en la planilla. </a:t>
            </a:r>
            <a:endParaRPr lang="es-MX" dirty="0" smtClean="0">
              <a:latin typeface="Arial" panose="020B0604020202020204" pitchFamily="34" charset="0"/>
              <a:cs typeface="Arial" panose="020B0604020202020204" pitchFamily="34" charset="0"/>
            </a:endParaRPr>
          </a:p>
          <a:p>
            <a:pPr algn="just"/>
            <a:r>
              <a:rPr lang="es-MX" b="1" dirty="0" smtClean="0">
                <a:latin typeface="Arial" panose="020B0604020202020204" pitchFamily="34" charset="0"/>
                <a:cs typeface="Arial" panose="020B0604020202020204" pitchFamily="34" charset="0"/>
              </a:rPr>
              <a:t>3</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Las listas que presenten exclusivamente los Partidos Políticos para la elección de  diputados y regidores por el principio de representación proporcional, deberán integrarse cumpliendo con el principio de paridad de género en forma alternada, de modo que a cada fórmula integrado por candidatos de un género, siga una del otro género.    </a:t>
            </a:r>
          </a:p>
          <a:p>
            <a:pPr algn="just"/>
            <a:endParaRPr lang="es-MX"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783196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276727"/>
            <a:ext cx="9008087" cy="5764636"/>
          </a:xfrm>
        </p:spPr>
        <p:txBody>
          <a:bodyPr>
            <a:normAutofit/>
          </a:bodyPr>
          <a:lstStyle/>
          <a:p>
            <a:pPr algn="just"/>
            <a:r>
              <a:rPr lang="es-MX" b="1" dirty="0">
                <a:latin typeface="Arial" panose="020B0604020202020204" pitchFamily="34" charset="0"/>
                <a:cs typeface="Arial" panose="020B0604020202020204" pitchFamily="34" charset="0"/>
              </a:rPr>
              <a:t>4. </a:t>
            </a:r>
            <a:r>
              <a:rPr lang="es-MX" dirty="0">
                <a:latin typeface="Arial" panose="020B0604020202020204" pitchFamily="34" charset="0"/>
                <a:cs typeface="Arial" panose="020B0604020202020204" pitchFamily="34" charset="0"/>
              </a:rPr>
              <a:t>En todos los casos, incluidas los registros de Candidaturas Independientes, cada  fórmula de propietarios y suplentes será integrada con candidatos del mismo género.</a:t>
            </a:r>
          </a:p>
          <a:p>
            <a:pPr marL="0" indent="0" algn="just">
              <a:buNone/>
            </a:pPr>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5. </a:t>
            </a:r>
            <a:r>
              <a:rPr lang="es-MX" dirty="0">
                <a:latin typeface="Arial" panose="020B0604020202020204" pitchFamily="34" charset="0"/>
                <a:cs typeface="Arial" panose="020B0604020202020204" pitchFamily="34" charset="0"/>
              </a:rPr>
              <a:t>Hecho el cierre del registro de candidaturas, si un Partido Político, coalición o planilla de Candidatos Independientes no cumple con lo establecido en el artículo anterior, el Consejo que corresponda le requerirá en primera instancia para que en el plazo de cuarenta y ocho horas, contadas a partir de la notificación, rectifique la solicitud de registro de candidaturas y le apercibirá de que, en caso de no hacerlo, le hará una amonestación pública.</a:t>
            </a:r>
          </a:p>
          <a:p>
            <a:pPr marL="0" indent="0" algn="just">
              <a:buNone/>
            </a:pPr>
            <a:r>
              <a:rPr lang="es-MX" dirty="0">
                <a:latin typeface="Arial" panose="020B0604020202020204" pitchFamily="34" charset="0"/>
                <a:cs typeface="Arial" panose="020B0604020202020204" pitchFamily="34" charset="0"/>
              </a:rPr>
              <a:t> </a:t>
            </a:r>
          </a:p>
          <a:p>
            <a:pPr algn="just"/>
            <a:r>
              <a:rPr lang="es-MX" b="1" dirty="0">
                <a:latin typeface="Arial" panose="020B0604020202020204" pitchFamily="34" charset="0"/>
                <a:cs typeface="Arial" panose="020B0604020202020204" pitchFamily="34" charset="0"/>
              </a:rPr>
              <a:t>6. </a:t>
            </a:r>
            <a:r>
              <a:rPr lang="es-MX" dirty="0">
                <a:latin typeface="Arial" panose="020B0604020202020204" pitchFamily="34" charset="0"/>
                <a:cs typeface="Arial" panose="020B0604020202020204" pitchFamily="34" charset="0"/>
              </a:rPr>
              <a:t>Transcurrido el plazo a que se refiere el párrafo anterior, el Partido Político, coalición o planilla de Candidatos Independientes que no realice la sustitución de candidatos, se hará acreedor a una amonestación pública y el Consejo que corresponda le requerirá, de nueva cuenta, para que en un plazo de veinticuatro horas, contadas a partir de la notificación, haga la corrección. En caso de reincidencia se sancionará con la negativa del registro de las candidaturas correspondientes. </a:t>
            </a:r>
          </a:p>
          <a:p>
            <a:pPr algn="just">
              <a:lnSpc>
                <a:spcPct val="150000"/>
              </a:lnSpc>
            </a:pPr>
            <a:endParaRPr lang="es-MX"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38870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35577"/>
            <a:ext cx="8596668" cy="5505785"/>
          </a:xfrm>
        </p:spPr>
        <p:txBody>
          <a:bodyPr/>
          <a:lstStyle/>
          <a:p>
            <a:pPr algn="just"/>
            <a:r>
              <a:rPr lang="es-MX" dirty="0" smtClean="0"/>
              <a:t>Pero en lo fundamental, los partidos son los constructores de los regímenes democráticos. Son actores distinguidos en los procesos de transición a la democracia y pueden ser los principales garantes de la profundización y consolidación de la misma.</a:t>
            </a:r>
          </a:p>
          <a:p>
            <a:pPr algn="just"/>
            <a:r>
              <a:rPr lang="es-MX" dirty="0" smtClean="0"/>
              <a:t>De ahí que en las democracias modernas resulten indispensables, por lo que dentro del presente Diplomado, no podemos dejar de ver y analizar algunos tópicos relativos a los Partidos Políticos como Sujetos del Derecho Electoral, sobre todo hoy en día, en que deben responder a los requerimientos que la propia modernidad les va exigiendo, ante la problemática y desafíos tecnológicos, sociales y económicos que se viven día a día.</a:t>
            </a:r>
          </a:p>
          <a:p>
            <a:pPr algn="just"/>
            <a:r>
              <a:rPr lang="es-MX" dirty="0" smtClean="0"/>
              <a:t>Sin embargo, considero que tienen a su alcance dos grandes vías para responderá ello: un adecuado uso de la democracia interna y la capacidad de adaptación a los cambios que imponen las sociedades modernas. Si los partidos las desarrollan de forma adecuada y eficiente, sin duda alguna se robustecerán y con ellos la vida democrática en su conjunto, pero, si por el contrario, no son sensibles a los cambios sociales y no profundizan la democracia en su vida interna, seguramente se verán afectados e influirán negativamente en el tejido social e institucional.</a:t>
            </a:r>
            <a:endParaRPr lang="es-MX" dirty="0"/>
          </a:p>
        </p:txBody>
      </p:sp>
    </p:spTree>
    <p:extLst>
      <p:ext uri="{BB962C8B-B14F-4D97-AF65-F5344CB8AC3E}">
        <p14:creationId xmlns:p14="http://schemas.microsoft.com/office/powerpoint/2010/main" val="3076213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589547"/>
            <a:ext cx="9573571" cy="5451815"/>
          </a:xfrm>
        </p:spPr>
        <p:txBody>
          <a:bodyPr>
            <a:normAutofit/>
          </a:bodyPr>
          <a:lstStyle/>
          <a:p>
            <a:pPr marL="0" indent="0" algn="just">
              <a:lnSpc>
                <a:spcPct val="150000"/>
              </a:lnSpc>
              <a:buNone/>
            </a:pPr>
            <a:r>
              <a:rPr lang="es-MX" b="1" dirty="0">
                <a:latin typeface="Arial" panose="020B0604020202020204" pitchFamily="34" charset="0"/>
                <a:cs typeface="Arial" panose="020B0604020202020204" pitchFamily="34" charset="0"/>
              </a:rPr>
              <a:t>ARTÍCULO 283.</a:t>
            </a:r>
          </a:p>
          <a:p>
            <a:pPr algn="just">
              <a:lnSpc>
                <a:spcPct val="150000"/>
              </a:lnSpc>
              <a:buFont typeface="Wingdings" panose="05000000000000000000" pitchFamily="2" charset="2"/>
              <a:buChar char="Ø"/>
            </a:pPr>
            <a:r>
              <a:rPr lang="es-MX" b="1" dirty="0" smtClean="0">
                <a:latin typeface="Arial" panose="020B0604020202020204" pitchFamily="34" charset="0"/>
                <a:cs typeface="Arial" panose="020B0604020202020204" pitchFamily="34" charset="0"/>
              </a:rPr>
              <a:t>1</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Para la elección de diputados por el principio de mayoría al Congreso del Estado, las   candidaturas independientes que se registren, en su caso, comprenderán una fórmula de propietario y suplente, ambos del mismo género</a:t>
            </a:r>
            <a:r>
              <a:rPr lang="es-MX" dirty="0" smtClean="0">
                <a:latin typeface="Arial" panose="020B0604020202020204" pitchFamily="34" charset="0"/>
                <a:cs typeface="Arial" panose="020B0604020202020204" pitchFamily="34" charset="0"/>
              </a:rPr>
              <a:t>. </a:t>
            </a:r>
          </a:p>
          <a:p>
            <a:pPr marL="0" indent="0" algn="just">
              <a:lnSpc>
                <a:spcPct val="150000"/>
              </a:lnSpc>
              <a:buNone/>
            </a:pPr>
            <a:r>
              <a:rPr lang="es-MX" dirty="0" smtClean="0">
                <a:latin typeface="Arial" panose="020B0604020202020204" pitchFamily="34" charset="0"/>
                <a:cs typeface="Arial" panose="020B0604020202020204" pitchFamily="34" charset="0"/>
              </a:rPr>
              <a:t> </a:t>
            </a:r>
          </a:p>
          <a:p>
            <a:endParaRPr lang="es-MX" dirty="0"/>
          </a:p>
        </p:txBody>
      </p:sp>
      <p:pic>
        <p:nvPicPr>
          <p:cNvPr id="1028" name="Picture 4" descr="Resultado de imagen para fórmulas de candidatos independie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60" y="2886892"/>
            <a:ext cx="5799909" cy="32918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fórmulas de candidatos independien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440" y="2886892"/>
            <a:ext cx="3788229"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465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35577"/>
            <a:ext cx="8596668" cy="5505785"/>
          </a:xfrm>
        </p:spPr>
        <p:txBody>
          <a:bodyPr/>
          <a:lstStyle/>
          <a:p>
            <a:pPr algn="just"/>
            <a:r>
              <a:rPr lang="es-MX" b="1" dirty="0">
                <a:latin typeface="Arial" panose="020B0604020202020204" pitchFamily="34" charset="0"/>
                <a:cs typeface="Arial" panose="020B0604020202020204" pitchFamily="34" charset="0"/>
              </a:rPr>
              <a:t>2. </a:t>
            </a:r>
            <a:r>
              <a:rPr lang="es-MX" dirty="0">
                <a:latin typeface="Arial" panose="020B0604020202020204" pitchFamily="34" charset="0"/>
                <a:cs typeface="Arial" panose="020B0604020202020204" pitchFamily="34" charset="0"/>
              </a:rPr>
              <a:t>Para la elección de ayuntamientos, deberán presentar una planilla integrada por el número de fórmulas para regidores, integradas por propietario y suplente, que corresponda al municipio. El total de la planilla estará formada de manera paritaria con el cincuenta por ciento de candidatos de un mismo género, salvo en el caso de que el número de regidores a elegir sea impar, situación en la cual la fórmula que exceda el criterio de paridad será libremente determinada por la planilla de candidatos independientes.  </a:t>
            </a:r>
          </a:p>
          <a:p>
            <a:endParaRPr lang="es-MX" dirty="0"/>
          </a:p>
        </p:txBody>
      </p:sp>
      <p:pic>
        <p:nvPicPr>
          <p:cNvPr id="2050" name="Picture 2" descr="Resultado de imagen para fórmulas de candidatos a senad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480" y="2626269"/>
            <a:ext cx="5286375"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09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60993" y="352540"/>
            <a:ext cx="2952520" cy="561861"/>
          </a:xfrm>
        </p:spPr>
        <p:txBody>
          <a:bodyPr>
            <a:normAutofit/>
          </a:bodyPr>
          <a:lstStyle/>
          <a:p>
            <a:pPr algn="ctr"/>
            <a:r>
              <a:rPr lang="es-ES" sz="2800" dirty="0" smtClean="0">
                <a:solidFill>
                  <a:schemeClr val="tx1"/>
                </a:solidFill>
                <a:latin typeface="Arial" panose="020B0604020202020204" pitchFamily="34" charset="0"/>
                <a:cs typeface="Arial" panose="020B0604020202020204" pitchFamily="34" charset="0"/>
              </a:rPr>
              <a:t> COALICIONES    </a:t>
            </a:r>
            <a:r>
              <a:rPr lang="es-ES" sz="2000" dirty="0" smtClean="0">
                <a:solidFill>
                  <a:schemeClr val="tx1"/>
                </a:solidFill>
                <a:latin typeface="Arial" panose="020B0604020202020204" pitchFamily="34" charset="0"/>
                <a:cs typeface="Arial" panose="020B0604020202020204" pitchFamily="34" charset="0"/>
              </a:rPr>
              <a:t>    </a:t>
            </a:r>
            <a:endParaRPr lang="es-MX" sz="2000"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77334" y="914401"/>
            <a:ext cx="8596668" cy="5409282"/>
          </a:xfrm>
        </p:spPr>
        <p:txBody>
          <a:bodyPr>
            <a:noAutofit/>
          </a:bodyPr>
          <a:lstStyle/>
          <a:p>
            <a:pPr marL="0" indent="0" algn="just">
              <a:buNone/>
            </a:pPr>
            <a:r>
              <a:rPr lang="es-MX" sz="1600" b="1" dirty="0">
                <a:latin typeface="Arial" panose="020B0604020202020204" pitchFamily="34" charset="0"/>
                <a:cs typeface="Arial" panose="020B0604020202020204" pitchFamily="34" charset="0"/>
              </a:rPr>
              <a:t>ARTÍCULO 86</a:t>
            </a:r>
            <a:r>
              <a:rPr lang="es-MX" sz="1600" dirty="0">
                <a:latin typeface="Arial" panose="020B0604020202020204" pitchFamily="34" charset="0"/>
                <a:cs typeface="Arial" panose="020B0604020202020204" pitchFamily="34" charset="0"/>
              </a:rPr>
              <a:t>.   </a:t>
            </a:r>
          </a:p>
          <a:p>
            <a:pPr marL="0" indent="0" algn="just">
              <a:buNone/>
            </a:pPr>
            <a:r>
              <a:rPr lang="es-MX" sz="1600" b="1" dirty="0" smtClean="0">
                <a:latin typeface="Arial" panose="020B0604020202020204" pitchFamily="34" charset="0"/>
                <a:cs typeface="Arial" panose="020B0604020202020204" pitchFamily="34" charset="0"/>
              </a:rPr>
              <a:t>1</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Los Partidos Políticos, nacionales y locales, podrán formar coaliciones para </a:t>
            </a:r>
            <a:r>
              <a:rPr lang="es-MX" sz="1600" dirty="0" smtClean="0">
                <a:latin typeface="Arial" panose="020B0604020202020204" pitchFamily="34" charset="0"/>
                <a:cs typeface="Arial" panose="020B0604020202020204" pitchFamily="34" charset="0"/>
              </a:rPr>
              <a:t>las elecciones </a:t>
            </a:r>
            <a:r>
              <a:rPr lang="es-MX" sz="1600" dirty="0">
                <a:latin typeface="Arial" panose="020B0604020202020204" pitchFamily="34" charset="0"/>
                <a:cs typeface="Arial" panose="020B0604020202020204" pitchFamily="34" charset="0"/>
              </a:rPr>
              <a:t>de Gobernador del Estado, así como de Diputados y Regidores por </a:t>
            </a:r>
            <a:r>
              <a:rPr lang="es-MX" sz="1600" dirty="0" smtClean="0">
                <a:latin typeface="Arial" panose="020B0604020202020204" pitchFamily="34" charset="0"/>
                <a:cs typeface="Arial" panose="020B0604020202020204" pitchFamily="34" charset="0"/>
              </a:rPr>
              <a:t>el Principio </a:t>
            </a:r>
            <a:r>
              <a:rPr lang="es-MX" sz="1600" dirty="0">
                <a:latin typeface="Arial" panose="020B0604020202020204" pitchFamily="34" charset="0"/>
                <a:cs typeface="Arial" panose="020B0604020202020204" pitchFamily="34" charset="0"/>
              </a:rPr>
              <a:t>de Mayoría Relativa. Para que tenga plena validez la coalición, los Partidos Políticos deberán observar lo siguiente: </a:t>
            </a:r>
          </a:p>
          <a:p>
            <a:pPr marL="0" indent="0" algn="just">
              <a:buNone/>
            </a:pPr>
            <a:endParaRPr lang="es-MX" sz="1600" dirty="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I</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Los Partidos Políticos no podrán postular candidatos propios donde ya hubiere </a:t>
            </a:r>
            <a:r>
              <a:rPr lang="es-MX" sz="1600" dirty="0" smtClean="0">
                <a:latin typeface="Arial" panose="020B0604020202020204" pitchFamily="34" charset="0"/>
                <a:cs typeface="Arial" panose="020B0604020202020204" pitchFamily="34" charset="0"/>
              </a:rPr>
              <a:t>candidatos </a:t>
            </a:r>
            <a:r>
              <a:rPr lang="es-MX" sz="1600" dirty="0">
                <a:latin typeface="Arial" panose="020B0604020202020204" pitchFamily="34" charset="0"/>
                <a:cs typeface="Arial" panose="020B0604020202020204" pitchFamily="34" charset="0"/>
              </a:rPr>
              <a:t>de la coalición de la que ellos forman parte;</a:t>
            </a:r>
          </a:p>
          <a:p>
            <a:pPr marL="0" indent="0" algn="just">
              <a:buNone/>
            </a:pPr>
            <a:endParaRPr lang="es-MX" sz="1600" dirty="0">
              <a:latin typeface="Arial" panose="020B0604020202020204" pitchFamily="34" charset="0"/>
              <a:cs typeface="Arial" panose="020B0604020202020204" pitchFamily="34" charset="0"/>
            </a:endParaRPr>
          </a:p>
          <a:p>
            <a:pPr marL="0" indent="0" algn="just">
              <a:buNone/>
            </a:pPr>
            <a:endParaRPr lang="es-MX" sz="1600" dirty="0">
              <a:latin typeface="Arial" panose="020B0604020202020204" pitchFamily="34" charset="0"/>
              <a:cs typeface="Arial" panose="020B0604020202020204" pitchFamily="34" charset="0"/>
            </a:endParaRPr>
          </a:p>
        </p:txBody>
      </p:sp>
      <p:pic>
        <p:nvPicPr>
          <p:cNvPr id="3074" name="Picture 2" descr="Resultado de imagen para coaliciones pol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663" y="3466183"/>
            <a:ext cx="3317966"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coaliciones polit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956" y="3466183"/>
            <a:ext cx="3878791" cy="275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223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83326"/>
            <a:ext cx="9101666" cy="6095273"/>
          </a:xfrm>
        </p:spPr>
        <p:txBody>
          <a:bodyPr/>
          <a:lstStyle/>
          <a:p>
            <a:pPr marL="0" indent="0" algn="just">
              <a:buNone/>
            </a:pPr>
            <a:r>
              <a:rPr lang="es-MX" b="1" dirty="0">
                <a:latin typeface="Arial" panose="020B0604020202020204" pitchFamily="34" charset="0"/>
                <a:cs typeface="Arial" panose="020B0604020202020204" pitchFamily="34" charset="0"/>
              </a:rPr>
              <a:t>II. </a:t>
            </a:r>
            <a:r>
              <a:rPr lang="es-MX" dirty="0">
                <a:latin typeface="Arial" panose="020B0604020202020204" pitchFamily="34" charset="0"/>
                <a:cs typeface="Arial" panose="020B0604020202020204" pitchFamily="34" charset="0"/>
              </a:rPr>
              <a:t>Ningún Partido Político podrá postular como candidato propio a quien ya ha sido registrado como candidato por alguna coalición; </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b="1" dirty="0">
                <a:latin typeface="Arial" panose="020B0604020202020204" pitchFamily="34" charset="0"/>
                <a:cs typeface="Arial" panose="020B0604020202020204" pitchFamily="34" charset="0"/>
              </a:rPr>
              <a:t>III. </a:t>
            </a:r>
            <a:r>
              <a:rPr lang="es-MX" dirty="0">
                <a:latin typeface="Arial" panose="020B0604020202020204" pitchFamily="34" charset="0"/>
                <a:cs typeface="Arial" panose="020B0604020202020204" pitchFamily="34" charset="0"/>
              </a:rPr>
              <a:t>Ninguna coalición podrá postular como candidato de la coalición, a quien haya sido  registrado como candidato por algún Partido Político;</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b="1" dirty="0">
                <a:latin typeface="Arial" panose="020B0604020202020204" pitchFamily="34" charset="0"/>
                <a:cs typeface="Arial" panose="020B0604020202020204" pitchFamily="34" charset="0"/>
              </a:rPr>
              <a:t>IV. </a:t>
            </a:r>
            <a:r>
              <a:rPr lang="es-MX" dirty="0">
                <a:latin typeface="Arial" panose="020B0604020202020204" pitchFamily="34" charset="0"/>
                <a:cs typeface="Arial" panose="020B0604020202020204" pitchFamily="34" charset="0"/>
              </a:rPr>
              <a:t>Los Partidos Políticos que se coaliguen para participar en las elecciones deberá celebrar y registrar el convenio correspondiente en los términos del presente capítulo; </a:t>
            </a:r>
            <a:endParaRPr lang="es-MX" dirty="0" smtClean="0">
              <a:latin typeface="Arial" panose="020B0604020202020204" pitchFamily="34" charset="0"/>
              <a:cs typeface="Arial" panose="020B0604020202020204" pitchFamily="34" charset="0"/>
            </a:endParaRPr>
          </a:p>
          <a:p>
            <a:pPr marL="0" indent="0" algn="just">
              <a:buNone/>
            </a:pPr>
            <a:r>
              <a:rPr lang="es-MX" b="1" dirty="0" smtClean="0">
                <a:latin typeface="Arial" panose="020B0604020202020204" pitchFamily="34" charset="0"/>
                <a:cs typeface="Arial" panose="020B0604020202020204" pitchFamily="34" charset="0"/>
              </a:rPr>
              <a:t>V</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Independientemente del tipo de elección, convenio y términos que en el mismo adopten los Partidos coaligados, cada uno de ellos aparecerá con su propio emblema en la boleta electoral, según la elección de que se trate; los votos se sumarán para el candidato de la coalición y contarán para los Partidos Políticos, para todos los efectos establecidos en esta Ley; </a:t>
            </a:r>
          </a:p>
          <a:p>
            <a:pPr marL="0" indent="0" algn="just">
              <a:buNone/>
            </a:pPr>
            <a:r>
              <a:rPr lang="es-MX" b="1" dirty="0">
                <a:latin typeface="Arial" panose="020B0604020202020204" pitchFamily="34" charset="0"/>
                <a:cs typeface="Arial" panose="020B0604020202020204" pitchFamily="34" charset="0"/>
              </a:rPr>
              <a:t>VI. </a:t>
            </a:r>
            <a:r>
              <a:rPr lang="es-MX" dirty="0">
                <a:latin typeface="Arial" panose="020B0604020202020204" pitchFamily="34" charset="0"/>
                <a:cs typeface="Arial" panose="020B0604020202020204" pitchFamily="34" charset="0"/>
              </a:rPr>
              <a:t>En todo caso, cada uno de los partidos coaligados deberá registrar listas propias de  candidatos a Diputados por el Principio de Representación Proporcional y su propia lista de candidatos a regidores por el mismo Principio; </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182404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539827"/>
            <a:ext cx="9039543" cy="5816906"/>
          </a:xfrm>
        </p:spPr>
        <p:txBody>
          <a:bodyPr>
            <a:normAutofit/>
          </a:bodyPr>
          <a:lstStyle/>
          <a:p>
            <a:pPr marL="0" indent="0" algn="just">
              <a:buNone/>
            </a:pPr>
            <a:r>
              <a:rPr lang="es-MX" sz="1600" b="1" dirty="0" smtClean="0">
                <a:latin typeface="Arial" panose="020B0604020202020204" pitchFamily="34" charset="0"/>
                <a:cs typeface="Arial" panose="020B0604020202020204" pitchFamily="34" charset="0"/>
              </a:rPr>
              <a:t>VII</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Los Partidos Políticos no podrán celebrar más de una coalición en un mismo </a:t>
            </a:r>
            <a:r>
              <a:rPr lang="es-MX" sz="1600" dirty="0" smtClean="0">
                <a:latin typeface="Arial" panose="020B0604020202020204" pitchFamily="34" charset="0"/>
                <a:cs typeface="Arial" panose="020B0604020202020204" pitchFamily="34" charset="0"/>
              </a:rPr>
              <a:t>proceso </a:t>
            </a:r>
            <a:r>
              <a:rPr lang="es-MX" sz="1600" dirty="0">
                <a:latin typeface="Arial" panose="020B0604020202020204" pitchFamily="34" charset="0"/>
                <a:cs typeface="Arial" panose="020B0604020202020204" pitchFamily="34" charset="0"/>
              </a:rPr>
              <a:t>electoral federal o local, y</a:t>
            </a:r>
          </a:p>
          <a:p>
            <a:pPr marL="0" indent="0" algn="just">
              <a:buNone/>
            </a:pPr>
            <a:r>
              <a:rPr lang="es-MX" sz="1600" b="1" dirty="0" smtClean="0">
                <a:latin typeface="Arial" panose="020B0604020202020204" pitchFamily="34" charset="0"/>
                <a:cs typeface="Arial" panose="020B0604020202020204" pitchFamily="34" charset="0"/>
              </a:rPr>
              <a:t>VIII</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El convenio de coalición podrá celebrarse por dos o más Partidos Políticos; podrán participar en la coalición una o más agrupaciones políticas locales. </a:t>
            </a:r>
          </a:p>
          <a:p>
            <a:pPr marL="0" indent="0" algn="just">
              <a:buNone/>
            </a:pPr>
            <a:r>
              <a:rPr lang="es-MX" sz="1600" b="1" dirty="0" smtClean="0">
                <a:latin typeface="Arial" panose="020B0604020202020204" pitchFamily="34" charset="0"/>
                <a:cs typeface="Arial" panose="020B0604020202020204" pitchFamily="34" charset="0"/>
              </a:rPr>
              <a:t>2</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Concluida la etapa de resultados y de declaración de validez de las elecciones de  Diputados, Presidentes Municipales y Regidores terminará automáticamente </a:t>
            </a:r>
            <a:r>
              <a:rPr lang="es-MX" sz="1600" dirty="0" smtClean="0">
                <a:latin typeface="Arial" panose="020B0604020202020204" pitchFamily="34" charset="0"/>
                <a:cs typeface="Arial" panose="020B0604020202020204" pitchFamily="34" charset="0"/>
              </a:rPr>
              <a:t>la coalición</a:t>
            </a:r>
            <a:r>
              <a:rPr lang="es-MX" sz="1600" dirty="0">
                <a:latin typeface="Arial" panose="020B0604020202020204" pitchFamily="34" charset="0"/>
                <a:cs typeface="Arial" panose="020B0604020202020204" pitchFamily="34" charset="0"/>
              </a:rPr>
              <a:t>. En cuyo caso los candidatos de la coalición que resultaren </a:t>
            </a:r>
            <a:r>
              <a:rPr lang="es-MX" sz="1600" dirty="0" smtClean="0">
                <a:latin typeface="Arial" panose="020B0604020202020204" pitchFamily="34" charset="0"/>
                <a:cs typeface="Arial" panose="020B0604020202020204" pitchFamily="34" charset="0"/>
              </a:rPr>
              <a:t>electos quedarán </a:t>
            </a:r>
            <a:r>
              <a:rPr lang="es-MX" sz="1600" dirty="0">
                <a:latin typeface="Arial" panose="020B0604020202020204" pitchFamily="34" charset="0"/>
                <a:cs typeface="Arial" panose="020B0604020202020204" pitchFamily="34" charset="0"/>
              </a:rPr>
              <a:t>comprendidos en el Partido Político que se haya señalado en el convenio de coalición.</a:t>
            </a:r>
          </a:p>
          <a:p>
            <a:pPr marL="0" indent="0" algn="just">
              <a:buNone/>
            </a:pPr>
            <a:r>
              <a:rPr lang="es-MX" sz="1600" dirty="0">
                <a:latin typeface="Arial" panose="020B0604020202020204" pitchFamily="34" charset="0"/>
                <a:cs typeface="Arial" panose="020B0604020202020204" pitchFamily="34" charset="0"/>
              </a:rPr>
              <a:t> </a:t>
            </a:r>
          </a:p>
          <a:p>
            <a:endParaRPr lang="es-MX" dirty="0"/>
          </a:p>
        </p:txBody>
      </p:sp>
      <p:pic>
        <p:nvPicPr>
          <p:cNvPr id="4" name="Picture 4" descr="Resultado de imagen para coaliciones pol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3111500"/>
            <a:ext cx="4216401" cy="2930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Resultado de imagen para convenios de coali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041" y="3111500"/>
            <a:ext cx="4208659" cy="293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790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396607"/>
            <a:ext cx="9017509" cy="6158429"/>
          </a:xfrm>
        </p:spPr>
        <p:txBody>
          <a:bodyPr>
            <a:normAutofit/>
          </a:bodyPr>
          <a:lstStyle/>
          <a:p>
            <a:pPr marL="0" indent="0">
              <a:buNone/>
            </a:pPr>
            <a:r>
              <a:rPr lang="es-MX" b="1" dirty="0"/>
              <a:t>Artículo 87.</a:t>
            </a:r>
            <a:r>
              <a:rPr lang="es-MX" dirty="0"/>
              <a:t>  </a:t>
            </a:r>
            <a:endParaRPr lang="es-MX" dirty="0" smtClean="0"/>
          </a:p>
          <a:p>
            <a:pPr marL="0" indent="0">
              <a:buNone/>
            </a:pPr>
            <a:r>
              <a:rPr lang="es-MX" dirty="0" smtClean="0"/>
              <a:t> </a:t>
            </a:r>
            <a:endParaRPr lang="es-MX" dirty="0"/>
          </a:p>
          <a:p>
            <a:pPr marL="0" indent="0" algn="just">
              <a:buNone/>
            </a:pPr>
            <a:r>
              <a:rPr lang="es-MX" sz="1600" b="1" dirty="0" smtClean="0">
                <a:latin typeface="Arial" panose="020B0604020202020204" pitchFamily="34" charset="0"/>
                <a:cs typeface="Arial" panose="020B0604020202020204" pitchFamily="34" charset="0"/>
              </a:rPr>
              <a:t>1. </a:t>
            </a:r>
            <a:r>
              <a:rPr lang="es-MX" sz="1600" dirty="0" smtClean="0">
                <a:latin typeface="Arial" panose="020B0604020202020204" pitchFamily="34" charset="0"/>
                <a:cs typeface="Arial" panose="020B0604020202020204" pitchFamily="34" charset="0"/>
              </a:rPr>
              <a:t>Los </a:t>
            </a:r>
            <a:r>
              <a:rPr lang="es-MX" sz="1600" dirty="0">
                <a:latin typeface="Arial" panose="020B0604020202020204" pitchFamily="34" charset="0"/>
                <a:cs typeface="Arial" panose="020B0604020202020204" pitchFamily="34" charset="0"/>
              </a:rPr>
              <a:t>Partidos Políticos podrán formar coaliciones totales, parciales y flexibles</a:t>
            </a:r>
            <a:r>
              <a:rPr lang="es-MX" sz="1600" dirty="0" smtClean="0">
                <a:latin typeface="Arial" panose="020B0604020202020204" pitchFamily="34" charset="0"/>
                <a:cs typeface="Arial" panose="020B0604020202020204" pitchFamily="34" charset="0"/>
              </a:rPr>
              <a:t>.</a:t>
            </a:r>
            <a:endParaRPr lang="es-MX" sz="1600" dirty="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2</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Se entiende como coalición total, aquella en la que los Partidos Políticos coaligados  postulan en un mismo proceso local, a la totalidad de sus candidatos a puestos de elección popular bajo una misma plataforma electoral</a:t>
            </a:r>
            <a:r>
              <a:rPr lang="es-MX" sz="1600" dirty="0" smtClean="0">
                <a:latin typeface="Arial" panose="020B0604020202020204" pitchFamily="34" charset="0"/>
                <a:cs typeface="Arial" panose="020B0604020202020204" pitchFamily="34" charset="0"/>
              </a:rPr>
              <a:t>.</a:t>
            </a:r>
            <a:endParaRPr lang="es-MX" sz="1600" dirty="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3</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Si dos o más partidos se coaligan en forma total para las elecciones de diputados locales, deberán coaligarse para la elección de Gobernador.  </a:t>
            </a:r>
          </a:p>
          <a:p>
            <a:pPr marL="0" indent="0" algn="just">
              <a:buNone/>
            </a:pPr>
            <a:r>
              <a:rPr lang="es-MX" sz="1600" b="1" dirty="0" smtClean="0">
                <a:latin typeface="Arial" panose="020B0604020202020204" pitchFamily="34" charset="0"/>
                <a:cs typeface="Arial" panose="020B0604020202020204" pitchFamily="34" charset="0"/>
              </a:rPr>
              <a:t>4</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Si una vez registrada la coalición total, la misma no registrase a los candidatos a los  cargos de elección, en los términos del párrafo anterior, y dentro de los plazos señalados para tal efecto en la Ley, la coalición y el registro del candidato para la elección de Gobernador quedarán automáticamente sin efectos.</a:t>
            </a:r>
          </a:p>
          <a:p>
            <a:pPr marL="0" indent="0" algn="just">
              <a:buNone/>
            </a:pPr>
            <a:r>
              <a:rPr lang="es-MX" sz="1600" b="1" dirty="0" smtClean="0">
                <a:latin typeface="Arial" panose="020B0604020202020204" pitchFamily="34" charset="0"/>
                <a:cs typeface="Arial" panose="020B0604020202020204" pitchFamily="34" charset="0"/>
              </a:rPr>
              <a:t>5</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Coalición parcial es aquella en la que los Partidos Políticos coaligados postulan en un mismo proceso local, al menos al cincuenta por ciento de sus candidatos a puestos de elección popular bajo una misma plataforma electoral. </a:t>
            </a:r>
          </a:p>
          <a:p>
            <a:pPr marL="0" indent="0" algn="just">
              <a:buNone/>
            </a:pPr>
            <a:r>
              <a:rPr lang="es-MX" sz="1600" b="1" dirty="0" smtClean="0">
                <a:latin typeface="Arial" panose="020B0604020202020204" pitchFamily="34" charset="0"/>
                <a:cs typeface="Arial" panose="020B0604020202020204" pitchFamily="34" charset="0"/>
              </a:rPr>
              <a:t>6</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Se entiende como coalición flexible, aquella en la que los Partidos </a:t>
            </a:r>
            <a:r>
              <a:rPr lang="es-MX" sz="1600" dirty="0" smtClean="0">
                <a:latin typeface="Arial" panose="020B0604020202020204" pitchFamily="34" charset="0"/>
                <a:cs typeface="Arial" panose="020B0604020202020204" pitchFamily="34" charset="0"/>
              </a:rPr>
              <a:t>Políticos coaligados </a:t>
            </a:r>
            <a:r>
              <a:rPr lang="es-MX" sz="1600" dirty="0">
                <a:latin typeface="Arial" panose="020B0604020202020204" pitchFamily="34" charset="0"/>
                <a:cs typeface="Arial" panose="020B0604020202020204" pitchFamily="34" charset="0"/>
              </a:rPr>
              <a:t>postulan en un mismo proceso electoral local, al menos a un veinticinco por ciento de candidatos a puestos de elección popular bajo una misma plataforma electoral. </a:t>
            </a:r>
          </a:p>
          <a:p>
            <a:pPr marL="0" indent="0">
              <a:buNone/>
            </a:pPr>
            <a:endParaRPr lang="es-MX" dirty="0"/>
          </a:p>
        </p:txBody>
      </p:sp>
    </p:spTree>
    <p:extLst>
      <p:ext uri="{BB962C8B-B14F-4D97-AF65-F5344CB8AC3E}">
        <p14:creationId xmlns:p14="http://schemas.microsoft.com/office/powerpoint/2010/main" val="10934404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85590"/>
            <a:ext cx="9259880" cy="6224529"/>
          </a:xfrm>
        </p:spPr>
        <p:txBody>
          <a:bodyPr>
            <a:normAutofit lnSpcReduction="10000"/>
          </a:bodyPr>
          <a:lstStyle/>
          <a:p>
            <a:pPr marL="0" indent="0" algn="just">
              <a:buNone/>
            </a:pPr>
            <a:r>
              <a:rPr lang="es-MX" sz="1600" b="1" dirty="0">
                <a:latin typeface="Arial" panose="020B0604020202020204" pitchFamily="34" charset="0"/>
                <a:cs typeface="Arial" panose="020B0604020202020204" pitchFamily="34" charset="0"/>
              </a:rPr>
              <a:t>ARTÍCULO 88</a:t>
            </a:r>
            <a:r>
              <a:rPr lang="es-MX" sz="1600" dirty="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 </a:t>
            </a:r>
          </a:p>
          <a:p>
            <a:pPr marL="0" indent="0" algn="just">
              <a:buNone/>
            </a:pPr>
            <a:endParaRPr lang="es-MX" sz="1600" dirty="0" smtClean="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1</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En todo caso, para el registro de la coalición, los partidos que pretendan coaligarse deberán:  </a:t>
            </a:r>
          </a:p>
          <a:p>
            <a:pPr marL="0" indent="0" algn="just">
              <a:buNone/>
            </a:pPr>
            <a:endParaRPr lang="es-MX" sz="1600" b="1" dirty="0" smtClean="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I. </a:t>
            </a:r>
            <a:r>
              <a:rPr lang="es-MX" sz="1600" dirty="0" smtClean="0">
                <a:latin typeface="Arial" panose="020B0604020202020204" pitchFamily="34" charset="0"/>
                <a:cs typeface="Arial" panose="020B0604020202020204" pitchFamily="34" charset="0"/>
              </a:rPr>
              <a:t>Acreditar </a:t>
            </a:r>
            <a:r>
              <a:rPr lang="es-MX" sz="1600" dirty="0">
                <a:latin typeface="Arial" panose="020B0604020202020204" pitchFamily="34" charset="0"/>
                <a:cs typeface="Arial" panose="020B0604020202020204" pitchFamily="34" charset="0"/>
              </a:rPr>
              <a:t>que la coalición fue aprobada por el órgano de dirección estatal o nacional  que establezcan los estatutos de cada uno de los Partidos Políticos coaligados y que dichos órganos expresamente aprobaron la plataforma electoral, y en su caso, el programa de gobierno de la coalición o de uno de los partidos coaligados; </a:t>
            </a:r>
            <a:endParaRPr lang="es-MX" sz="1600" dirty="0" smtClean="0">
              <a:latin typeface="Arial" panose="020B0604020202020204" pitchFamily="34" charset="0"/>
              <a:cs typeface="Arial" panose="020B0604020202020204" pitchFamily="34" charset="0"/>
            </a:endParaRPr>
          </a:p>
          <a:p>
            <a:pPr marL="0" indent="0" algn="just">
              <a:buNone/>
            </a:pPr>
            <a:endParaRPr lang="es-MX" sz="1600" b="1" dirty="0" smtClean="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II</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Comprobar que los órganos partidistas respectivos de cada uno de los Partidos </a:t>
            </a:r>
            <a:r>
              <a:rPr lang="es-MX" sz="1600" dirty="0" smtClean="0">
                <a:latin typeface="Arial" panose="020B0604020202020204" pitchFamily="34" charset="0"/>
                <a:cs typeface="Arial" panose="020B0604020202020204" pitchFamily="34" charset="0"/>
              </a:rPr>
              <a:t>Políticos </a:t>
            </a:r>
            <a:r>
              <a:rPr lang="es-MX" sz="1600" dirty="0">
                <a:latin typeface="Arial" panose="020B0604020202020204" pitchFamily="34" charset="0"/>
                <a:cs typeface="Arial" panose="020B0604020202020204" pitchFamily="34" charset="0"/>
              </a:rPr>
              <a:t>coaligados aprobaron, en su caso, la postulación y el registro </a:t>
            </a:r>
            <a:r>
              <a:rPr lang="es-MX" sz="1600" dirty="0" smtClean="0">
                <a:latin typeface="Arial" panose="020B0604020202020204" pitchFamily="34" charset="0"/>
                <a:cs typeface="Arial" panose="020B0604020202020204" pitchFamily="34" charset="0"/>
              </a:rPr>
              <a:t>de determinado </a:t>
            </a:r>
            <a:r>
              <a:rPr lang="es-MX" sz="1600" dirty="0">
                <a:latin typeface="Arial" panose="020B0604020202020204" pitchFamily="34" charset="0"/>
                <a:cs typeface="Arial" panose="020B0604020202020204" pitchFamily="34" charset="0"/>
              </a:rPr>
              <a:t>candidato para la elección a Gobernador del Estado; </a:t>
            </a:r>
          </a:p>
          <a:p>
            <a:pPr marL="0" indent="0" algn="just">
              <a:buNone/>
            </a:pPr>
            <a:endParaRPr lang="es-MX" sz="1600" b="1" dirty="0" smtClean="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III</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Acreditar que los órganos partidistas respectivos de cada uno de los Partidos </a:t>
            </a:r>
            <a:r>
              <a:rPr lang="es-MX" sz="1600" dirty="0" smtClean="0">
                <a:latin typeface="Arial" panose="020B0604020202020204" pitchFamily="34" charset="0"/>
                <a:cs typeface="Arial" panose="020B0604020202020204" pitchFamily="34" charset="0"/>
              </a:rPr>
              <a:t>Políticos </a:t>
            </a:r>
            <a:r>
              <a:rPr lang="es-MX" sz="1600" dirty="0">
                <a:latin typeface="Arial" panose="020B0604020202020204" pitchFamily="34" charset="0"/>
                <a:cs typeface="Arial" panose="020B0604020202020204" pitchFamily="34" charset="0"/>
              </a:rPr>
              <a:t>coaligados aprobaron, en su caso, postular y registrar, como coalición, a los candidatos a los cargos de Diputados y Regidores por el Principio de </a:t>
            </a:r>
            <a:r>
              <a:rPr lang="es-MX" sz="1600" dirty="0" smtClean="0">
                <a:latin typeface="Arial" panose="020B0604020202020204" pitchFamily="34" charset="0"/>
                <a:cs typeface="Arial" panose="020B0604020202020204" pitchFamily="34" charset="0"/>
              </a:rPr>
              <a:t>Mayoría Relativa</a:t>
            </a:r>
            <a:r>
              <a:rPr lang="es-MX" sz="1600" dirty="0">
                <a:latin typeface="Arial" panose="020B0604020202020204" pitchFamily="34" charset="0"/>
                <a:cs typeface="Arial" panose="020B0604020202020204" pitchFamily="34" charset="0"/>
              </a:rPr>
              <a:t>, y </a:t>
            </a:r>
          </a:p>
          <a:p>
            <a:pPr marL="0" indent="0" algn="just">
              <a:buNone/>
            </a:pPr>
            <a:endParaRPr lang="es-MX" sz="1600" b="1" dirty="0" smtClean="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IV</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En su oportunidad, cada partido integrante de la coalición de que se trate </a:t>
            </a:r>
            <a:r>
              <a:rPr lang="es-MX" sz="1600" dirty="0" smtClean="0">
                <a:latin typeface="Arial" panose="020B0604020202020204" pitchFamily="34" charset="0"/>
                <a:cs typeface="Arial" panose="020B0604020202020204" pitchFamily="34" charset="0"/>
              </a:rPr>
              <a:t>deberá registrar</a:t>
            </a:r>
            <a:r>
              <a:rPr lang="es-MX" sz="1600" dirty="0">
                <a:latin typeface="Arial" panose="020B0604020202020204" pitchFamily="34" charset="0"/>
                <a:cs typeface="Arial" panose="020B0604020202020204" pitchFamily="34" charset="0"/>
              </a:rPr>
              <a:t>, por sí mismo, las listas de candidatos a Diputados y Regidores por </a:t>
            </a:r>
            <a:r>
              <a:rPr lang="es-MX" sz="1600" dirty="0" smtClean="0">
                <a:latin typeface="Arial" panose="020B0604020202020204" pitchFamily="34" charset="0"/>
                <a:cs typeface="Arial" panose="020B0604020202020204" pitchFamily="34" charset="0"/>
              </a:rPr>
              <a:t>el Principio </a:t>
            </a:r>
            <a:r>
              <a:rPr lang="es-MX" sz="1600" dirty="0">
                <a:latin typeface="Arial" panose="020B0604020202020204" pitchFamily="34" charset="0"/>
                <a:cs typeface="Arial" panose="020B0604020202020204" pitchFamily="34" charset="0"/>
              </a:rPr>
              <a:t>de Representación Proporcional.</a:t>
            </a:r>
          </a:p>
          <a:p>
            <a:pPr marL="0" indent="0" algn="just">
              <a:buNone/>
            </a:pPr>
            <a:r>
              <a:rPr lang="es-MX" sz="1600" dirty="0">
                <a:latin typeface="Arial" panose="020B0604020202020204" pitchFamily="34" charset="0"/>
                <a:cs typeface="Arial" panose="020B0604020202020204" pitchFamily="34" charset="0"/>
              </a:rPr>
              <a:t> </a:t>
            </a:r>
          </a:p>
          <a:p>
            <a:pPr marL="0" indent="0">
              <a:buNone/>
            </a:pPr>
            <a:endParaRPr lang="es-MX" dirty="0"/>
          </a:p>
        </p:txBody>
      </p:sp>
    </p:spTree>
    <p:extLst>
      <p:ext uri="{BB962C8B-B14F-4D97-AF65-F5344CB8AC3E}">
        <p14:creationId xmlns:p14="http://schemas.microsoft.com/office/powerpoint/2010/main" val="34957843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40675"/>
            <a:ext cx="9766656" cy="6026226"/>
          </a:xfrm>
        </p:spPr>
        <p:txBody>
          <a:bodyPr>
            <a:normAutofit lnSpcReduction="10000"/>
          </a:bodyPr>
          <a:lstStyle/>
          <a:p>
            <a:pPr marL="0" indent="0" algn="just">
              <a:buNone/>
            </a:pPr>
            <a:endParaRPr lang="es-MX" sz="1600" b="1" dirty="0" smtClean="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ARTÍCULO </a:t>
            </a:r>
            <a:r>
              <a:rPr lang="es-MX" sz="1600" b="1" dirty="0">
                <a:latin typeface="Arial" panose="020B0604020202020204" pitchFamily="34" charset="0"/>
                <a:cs typeface="Arial" panose="020B0604020202020204" pitchFamily="34" charset="0"/>
              </a:rPr>
              <a:t>89</a:t>
            </a:r>
            <a:r>
              <a:rPr lang="es-MX" sz="1600" dirty="0">
                <a:latin typeface="Arial" panose="020B0604020202020204" pitchFamily="34" charset="0"/>
                <a:cs typeface="Arial" panose="020B0604020202020204" pitchFamily="34" charset="0"/>
              </a:rPr>
              <a:t>.   </a:t>
            </a:r>
          </a:p>
          <a:p>
            <a:pPr marL="0" indent="0" algn="just">
              <a:buNone/>
            </a:pPr>
            <a:r>
              <a:rPr lang="es-MX" sz="1600" b="1" dirty="0" smtClean="0">
                <a:latin typeface="Arial" panose="020B0604020202020204" pitchFamily="34" charset="0"/>
                <a:cs typeface="Arial" panose="020B0604020202020204" pitchFamily="34" charset="0"/>
              </a:rPr>
              <a:t>1</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En el caso de coalición, independientemente de la elección para la que se realice, cada partido conservará su propia representación en los consejos del Instituto Estatal y ante las mesas directivas de casilla.</a:t>
            </a:r>
          </a:p>
          <a:p>
            <a:pPr marL="0" indent="0" algn="just">
              <a:buNone/>
            </a:pPr>
            <a:endParaRPr lang="es-MX" sz="1600" dirty="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ARTÍCULO </a:t>
            </a:r>
            <a:r>
              <a:rPr lang="es-MX" sz="1600" b="1" dirty="0">
                <a:latin typeface="Arial" panose="020B0604020202020204" pitchFamily="34" charset="0"/>
                <a:cs typeface="Arial" panose="020B0604020202020204" pitchFamily="34" charset="0"/>
              </a:rPr>
              <a:t>90</a:t>
            </a:r>
            <a:r>
              <a:rPr lang="es-MX" sz="1600" dirty="0">
                <a:latin typeface="Arial" panose="020B0604020202020204" pitchFamily="34" charset="0"/>
                <a:cs typeface="Arial" panose="020B0604020202020204" pitchFamily="34" charset="0"/>
              </a:rPr>
              <a:t>.   </a:t>
            </a:r>
          </a:p>
          <a:p>
            <a:pPr marL="0" indent="0" algn="just">
              <a:buNone/>
            </a:pPr>
            <a:r>
              <a:rPr lang="es-MX" sz="1600" b="1" dirty="0" smtClean="0">
                <a:latin typeface="Arial" panose="020B0604020202020204" pitchFamily="34" charset="0"/>
                <a:cs typeface="Arial" panose="020B0604020202020204" pitchFamily="34" charset="0"/>
              </a:rPr>
              <a:t>1</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El convenio de coalición contendrá en todos los casos: </a:t>
            </a:r>
          </a:p>
          <a:p>
            <a:pPr marL="0" indent="0" algn="just">
              <a:buNone/>
            </a:pPr>
            <a:r>
              <a:rPr lang="es-MX" sz="1600" b="1" dirty="0" smtClean="0">
                <a:latin typeface="Arial" panose="020B0604020202020204" pitchFamily="34" charset="0"/>
                <a:cs typeface="Arial" panose="020B0604020202020204" pitchFamily="34" charset="0"/>
              </a:rPr>
              <a:t>I</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Los Partidos Políticos que la forman; </a:t>
            </a:r>
          </a:p>
          <a:p>
            <a:pPr marL="0" indent="0" algn="just">
              <a:buNone/>
            </a:pPr>
            <a:r>
              <a:rPr lang="es-MX" sz="1600" b="1" dirty="0" smtClean="0">
                <a:latin typeface="Arial" panose="020B0604020202020204" pitchFamily="34" charset="0"/>
                <a:cs typeface="Arial" panose="020B0604020202020204" pitchFamily="34" charset="0"/>
              </a:rPr>
              <a:t>II</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La elección que la motiva; </a:t>
            </a:r>
          </a:p>
          <a:p>
            <a:pPr marL="0" indent="0" algn="just">
              <a:buNone/>
            </a:pPr>
            <a:r>
              <a:rPr lang="es-MX" sz="1600" b="1" dirty="0" smtClean="0">
                <a:latin typeface="Arial" panose="020B0604020202020204" pitchFamily="34" charset="0"/>
                <a:cs typeface="Arial" panose="020B0604020202020204" pitchFamily="34" charset="0"/>
              </a:rPr>
              <a:t>III</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El procedimiento que seguirá cada partido para la selección de los candidatos que  serán postulados por la coalición;</a:t>
            </a:r>
          </a:p>
          <a:p>
            <a:pPr marL="0" indent="0" algn="just">
              <a:buNone/>
            </a:pPr>
            <a:r>
              <a:rPr lang="es-MX" sz="1600" b="1" dirty="0" smtClean="0">
                <a:latin typeface="Arial" panose="020B0604020202020204" pitchFamily="34" charset="0"/>
                <a:cs typeface="Arial" panose="020B0604020202020204" pitchFamily="34" charset="0"/>
              </a:rPr>
              <a:t>IV</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Se deberá acompañar la plataforma electoral y, en su caso, el programa de gobierno que sostendrá su candidato a Gobernador del Estado, así como los documentos en que conste la aprobación por los órganos partidistas correspondientes; </a:t>
            </a:r>
          </a:p>
          <a:p>
            <a:pPr marL="0" indent="0" algn="just">
              <a:buNone/>
            </a:pPr>
            <a:r>
              <a:rPr lang="es-MX" sz="1600" b="1" dirty="0" smtClean="0">
                <a:latin typeface="Arial" panose="020B0604020202020204" pitchFamily="34" charset="0"/>
                <a:cs typeface="Arial" panose="020B0604020202020204" pitchFamily="34" charset="0"/>
              </a:rPr>
              <a:t>V</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El señalamiento, de ser el caso, del Partido Político al que pertenece originalmente  cada uno de los candidatos registrado por la coalición y el señalamiento del grupo parlamentario o Partido Político en el que quedarían comprendidos en el caso de resultar electos, y </a:t>
            </a:r>
          </a:p>
          <a:p>
            <a:pPr marL="0" indent="0" algn="just">
              <a:buNone/>
            </a:pPr>
            <a:r>
              <a:rPr lang="es-MX" sz="1600" dirty="0">
                <a:latin typeface="Arial" panose="020B0604020202020204" pitchFamily="34" charset="0"/>
                <a:cs typeface="Arial" panose="020B0604020202020204" pitchFamily="34" charset="0"/>
              </a:rPr>
              <a:t> </a:t>
            </a:r>
          </a:p>
          <a:p>
            <a:pPr marL="0" indent="0">
              <a:buNone/>
            </a:pPr>
            <a:endParaRPr lang="es-MX" dirty="0"/>
          </a:p>
        </p:txBody>
      </p:sp>
    </p:spTree>
    <p:extLst>
      <p:ext uri="{BB962C8B-B14F-4D97-AF65-F5344CB8AC3E}">
        <p14:creationId xmlns:p14="http://schemas.microsoft.com/office/powerpoint/2010/main" val="10027926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07624"/>
            <a:ext cx="9557336" cy="6015209"/>
          </a:xfrm>
        </p:spPr>
        <p:txBody>
          <a:bodyPr>
            <a:normAutofit/>
          </a:bodyPr>
          <a:lstStyle/>
          <a:p>
            <a:pPr marL="0" indent="0" algn="just">
              <a:buNone/>
            </a:pPr>
            <a:r>
              <a:rPr lang="es-MX" sz="1600" b="1" dirty="0">
                <a:latin typeface="Arial" panose="020B0604020202020204" pitchFamily="34" charset="0"/>
                <a:cs typeface="Arial" panose="020B0604020202020204" pitchFamily="34" charset="0"/>
              </a:rPr>
              <a:t>VI. </a:t>
            </a:r>
            <a:r>
              <a:rPr lang="es-MX" sz="1600" dirty="0">
                <a:latin typeface="Arial" panose="020B0604020202020204" pitchFamily="34" charset="0"/>
                <a:cs typeface="Arial" panose="020B0604020202020204" pitchFamily="34" charset="0"/>
              </a:rPr>
              <a:t>Para el caso de la interposición de los medios de impugnación previsto en esta Ley,  quien ostentaría la representación de la coalición</a:t>
            </a:r>
            <a:r>
              <a:rPr lang="es-MX" sz="1600" dirty="0" smtClean="0">
                <a:latin typeface="Arial" panose="020B0604020202020204" pitchFamily="34" charset="0"/>
                <a:cs typeface="Arial" panose="020B0604020202020204" pitchFamily="34" charset="0"/>
              </a:rPr>
              <a:t>.</a:t>
            </a:r>
          </a:p>
          <a:p>
            <a:pPr marL="0" indent="0" algn="just">
              <a:buNone/>
            </a:pPr>
            <a:endParaRPr lang="es-MX" sz="1600" dirty="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2</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En el convenio de coalición se deberá manifestar que los Partidos Políticos </a:t>
            </a:r>
            <a:r>
              <a:rPr lang="es-MX" sz="1600" dirty="0" smtClean="0">
                <a:latin typeface="Arial" panose="020B0604020202020204" pitchFamily="34" charset="0"/>
                <a:cs typeface="Arial" panose="020B0604020202020204" pitchFamily="34" charset="0"/>
              </a:rPr>
              <a:t>Coaligados</a:t>
            </a:r>
            <a:r>
              <a:rPr lang="es-MX" sz="1600" dirty="0">
                <a:latin typeface="Arial" panose="020B0604020202020204" pitchFamily="34" charset="0"/>
                <a:cs typeface="Arial" panose="020B0604020202020204" pitchFamily="34" charset="0"/>
              </a:rPr>
              <a:t>, según el tipo de coalición de que se trate, se sujetaran a los topes </a:t>
            </a:r>
            <a:r>
              <a:rPr lang="es-MX" sz="1600" dirty="0" smtClean="0">
                <a:latin typeface="Arial" panose="020B0604020202020204" pitchFamily="34" charset="0"/>
                <a:cs typeface="Arial" panose="020B0604020202020204" pitchFamily="34" charset="0"/>
              </a:rPr>
              <a:t>de gastos </a:t>
            </a:r>
            <a:r>
              <a:rPr lang="es-MX" sz="1600" dirty="0">
                <a:latin typeface="Arial" panose="020B0604020202020204" pitchFamily="34" charset="0"/>
                <a:cs typeface="Arial" panose="020B0604020202020204" pitchFamily="34" charset="0"/>
              </a:rPr>
              <a:t>de campaña que se hayan fijado por distintas elecciones, como si se tratara de un solo partido. De la misma manera, deberá señalarse el monto de </a:t>
            </a:r>
            <a:r>
              <a:rPr lang="es-MX" sz="1600" dirty="0" smtClean="0">
                <a:latin typeface="Arial" panose="020B0604020202020204" pitchFamily="34" charset="0"/>
                <a:cs typeface="Arial" panose="020B0604020202020204" pitchFamily="34" charset="0"/>
              </a:rPr>
              <a:t>las aportaciones </a:t>
            </a:r>
            <a:r>
              <a:rPr lang="es-MX" sz="1600" dirty="0">
                <a:latin typeface="Arial" panose="020B0604020202020204" pitchFamily="34" charset="0"/>
                <a:cs typeface="Arial" panose="020B0604020202020204" pitchFamily="34" charset="0"/>
              </a:rPr>
              <a:t>de cada Partido Político coaligado para el desarrollo de las campañas respectivas, así como las formas de reportarlo en los informes correspondientes. </a:t>
            </a:r>
          </a:p>
          <a:p>
            <a:pPr marL="0" indent="0" algn="just">
              <a:buNone/>
            </a:pPr>
            <a:endParaRPr lang="es-MX" sz="1600" b="1" dirty="0" smtClean="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3</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A las coaliciones totales, parciales y flexibles les será otorgada la prerrogativa de  acceso a tiempo en radio y televisión en los términos previstos por la Ley General.</a:t>
            </a:r>
          </a:p>
          <a:p>
            <a:pPr marL="0" indent="0" algn="just">
              <a:buNone/>
            </a:pPr>
            <a:endParaRPr lang="es-MX" sz="1600" b="1" dirty="0" smtClean="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4</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En todo caso, los mensajes en radio y televisión que correspondan a candidatos de  coalición deberán identificar esa calidad y el partido responsable del mensaje. </a:t>
            </a:r>
          </a:p>
          <a:p>
            <a:pPr marL="0" indent="0" algn="just">
              <a:buNone/>
            </a:pPr>
            <a:endParaRPr lang="es-MX" sz="1600" b="1" dirty="0" smtClean="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5</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Es aplicable a las coaliciones electorales, cualquiera que sea su ámbito territorial y  tipo de elección, en todo tiempo y circunstancia, lo establecido en el segundo párrafo del Apartado A de la Base III del artículo 41 de la Constitución Federal. </a:t>
            </a:r>
          </a:p>
          <a:p>
            <a:pPr marL="0" indent="0" algn="just">
              <a:buNone/>
            </a:pPr>
            <a:r>
              <a:rPr lang="es-MX" sz="1600" b="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marL="0" indent="0">
              <a:buNone/>
            </a:pPr>
            <a:endParaRPr lang="es-MX" dirty="0"/>
          </a:p>
        </p:txBody>
      </p:sp>
    </p:spTree>
    <p:extLst>
      <p:ext uri="{BB962C8B-B14F-4D97-AF65-F5344CB8AC3E}">
        <p14:creationId xmlns:p14="http://schemas.microsoft.com/office/powerpoint/2010/main" val="36680990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84743"/>
            <a:ext cx="9590386" cy="6026226"/>
          </a:xfrm>
        </p:spPr>
        <p:txBody>
          <a:bodyPr>
            <a:normAutofit/>
          </a:bodyPr>
          <a:lstStyle/>
          <a:p>
            <a:pPr marL="0" indent="0" algn="just">
              <a:buNone/>
            </a:pPr>
            <a:r>
              <a:rPr lang="es-MX" b="1" dirty="0">
                <a:latin typeface="Arial" panose="020B0604020202020204" pitchFamily="34" charset="0"/>
                <a:cs typeface="Arial" panose="020B0604020202020204" pitchFamily="34" charset="0"/>
              </a:rPr>
              <a:t>ARTÍCULO 91</a:t>
            </a:r>
            <a:r>
              <a:rPr lang="es-MX" dirty="0">
                <a:latin typeface="Arial" panose="020B0604020202020204" pitchFamily="34" charset="0"/>
                <a:cs typeface="Arial" panose="020B0604020202020204" pitchFamily="34" charset="0"/>
              </a:rPr>
              <a:t>.   </a:t>
            </a:r>
            <a:endParaRPr lang="es-MX" dirty="0" smtClean="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b="1" dirty="0" smtClean="0">
                <a:latin typeface="Arial" panose="020B0604020202020204" pitchFamily="34" charset="0"/>
                <a:cs typeface="Arial" panose="020B0604020202020204" pitchFamily="34" charset="0"/>
              </a:rPr>
              <a:t>1. </a:t>
            </a:r>
            <a:r>
              <a:rPr lang="es-MX" dirty="0" smtClean="0">
                <a:latin typeface="Arial" panose="020B0604020202020204" pitchFamily="34" charset="0"/>
                <a:cs typeface="Arial" panose="020B0604020202020204" pitchFamily="34" charset="0"/>
              </a:rPr>
              <a:t>El </a:t>
            </a:r>
            <a:r>
              <a:rPr lang="es-MX" dirty="0">
                <a:latin typeface="Arial" panose="020B0604020202020204" pitchFamily="34" charset="0"/>
                <a:cs typeface="Arial" panose="020B0604020202020204" pitchFamily="34" charset="0"/>
              </a:rPr>
              <a:t>convenio de coalición, según sea el caso,  se presentará para su registro, ante el Presidente del Consejo Estatal, acompañado de la documentación pertinente, a más tardar treinta días antes de que se inicie el período de precampaña de la elección de que se trate, después de cuyo plazo no se admitirá convenio alguno. En caso de elecciones extraordinarias, por el Principio de Mayoría Relativa, se estará al término  que para el período de precampaña señale la convocatoria</a:t>
            </a:r>
            <a:r>
              <a:rPr lang="es-MX" dirty="0" smtClean="0">
                <a:latin typeface="Arial" panose="020B0604020202020204" pitchFamily="34" charset="0"/>
                <a:cs typeface="Arial" panose="020B0604020202020204" pitchFamily="34" charset="0"/>
              </a:rPr>
              <a:t>.</a:t>
            </a:r>
          </a:p>
          <a:p>
            <a:pPr marL="0" indent="0" algn="just">
              <a:buNone/>
            </a:pPr>
            <a:r>
              <a:rPr lang="es-MX" dirty="0" smtClean="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marL="0" indent="0" algn="just">
              <a:buNone/>
            </a:pPr>
            <a:endParaRPr lang="es-MX" dirty="0"/>
          </a:p>
        </p:txBody>
      </p:sp>
      <p:pic>
        <p:nvPicPr>
          <p:cNvPr id="5122" name="Picture 2" descr="Resultado de imagen para convenios de coali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575" y="3497856"/>
            <a:ext cx="3540125" cy="25219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coalicion de partidos politicos en me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189" y="3213100"/>
            <a:ext cx="3526366" cy="36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05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61257"/>
            <a:ext cx="7766936" cy="587829"/>
          </a:xfrm>
        </p:spPr>
        <p:txBody>
          <a:bodyPr/>
          <a:lstStyle/>
          <a:p>
            <a:r>
              <a:rPr lang="es-MX" sz="2400" b="1" dirty="0" smtClean="0">
                <a:latin typeface="Arial" panose="020B0604020202020204" pitchFamily="34" charset="0"/>
                <a:cs typeface="Arial" panose="020B0604020202020204" pitchFamily="34" charset="0"/>
              </a:rPr>
              <a:t>BREVE DESARROLLO DE SU ORIGEN HISTÓRICO</a:t>
            </a:r>
            <a:endParaRPr lang="es-MX" sz="24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927463" y="1240971"/>
            <a:ext cx="8530046" cy="5486400"/>
          </a:xfrm>
        </p:spPr>
        <p:txBody>
          <a:bodyPr>
            <a:normAutofit/>
          </a:bodyPr>
          <a:lstStyle/>
          <a:p>
            <a:pPr algn="just"/>
            <a:endParaRPr lang="es-MX" dirty="0" smtClean="0"/>
          </a:p>
          <a:p>
            <a:pPr algn="just"/>
            <a:endParaRPr lang="es-MX" dirty="0"/>
          </a:p>
          <a:p>
            <a:pPr algn="just"/>
            <a:endParaRPr lang="es-MX" dirty="0" smtClean="0"/>
          </a:p>
          <a:p>
            <a:pPr algn="just"/>
            <a:endParaRPr lang="es-MX" dirty="0" smtClean="0"/>
          </a:p>
          <a:p>
            <a:pPr algn="just"/>
            <a:r>
              <a:rPr lang="es-MX" dirty="0" smtClean="0"/>
              <a:t>   En cuanto a su surgimiento se discute si fue en el último tercio del siglo XVIII, o en la primera mitad del XIX.</a:t>
            </a:r>
          </a:p>
          <a:p>
            <a:pPr algn="just"/>
            <a:r>
              <a:rPr lang="es-MX" dirty="0" smtClean="0"/>
              <a:t>  Una de las opiniones con mayor aceptación en la teoría afirma que los partidos modernos tuvieron su origen remoto en el siglo XVII, evolucionaron durante el XVIII y se organizan en pleno sentido del término a partir del XIX y concretamente, después de las sucesivas reformas electorales y parlamentarias iniciadas en Gran Bretaña en 1832.</a:t>
            </a:r>
          </a:p>
          <a:p>
            <a:pPr algn="just"/>
            <a:r>
              <a:rPr lang="es-MX" dirty="0" smtClean="0"/>
              <a:t>  Los </a:t>
            </a:r>
            <a:r>
              <a:rPr lang="es-MX" dirty="0"/>
              <a:t>partidos modernos, aunque son producto de la peculiar relación de los grupos políticos con el parlamento, fueron condicionados por los procesos de formación de los Estados nacionales y por los de modernización, que ocurrieron en el mundo occidental durante los siglos XVIII y XIX.</a:t>
            </a:r>
          </a:p>
          <a:p>
            <a:pPr algn="just"/>
            <a:endParaRPr lang="es-MX" dirty="0" smtClean="0"/>
          </a:p>
        </p:txBody>
      </p:sp>
      <p:pic>
        <p:nvPicPr>
          <p:cNvPr id="2050" name="Picture 2" descr="Resultado de imagen para surgimiento de los partidos polit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651" y="1149531"/>
            <a:ext cx="3696789"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27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06401"/>
            <a:ext cx="8596668" cy="5634962"/>
          </a:xfrm>
        </p:spPr>
        <p:txBody>
          <a:bodyPr/>
          <a:lstStyle/>
          <a:p>
            <a:pPr marL="0" indent="0" algn="just">
              <a:buNone/>
            </a:pPr>
            <a:r>
              <a:rPr lang="es-MX" b="1" dirty="0">
                <a:latin typeface="Arial" panose="020B0604020202020204" pitchFamily="34" charset="0"/>
                <a:cs typeface="Arial" panose="020B0604020202020204" pitchFamily="34" charset="0"/>
              </a:rPr>
              <a:t>2. </a:t>
            </a:r>
            <a:r>
              <a:rPr lang="es-MX" dirty="0">
                <a:latin typeface="Arial" panose="020B0604020202020204" pitchFamily="34" charset="0"/>
                <a:cs typeface="Arial" panose="020B0604020202020204" pitchFamily="34" charset="0"/>
              </a:rPr>
              <a:t>El presidente del Consejo General del Instituto Estatal integrará el expediente e informará al Consejo General.</a:t>
            </a:r>
          </a:p>
          <a:p>
            <a:pPr marL="0" indent="0" algn="just">
              <a:buNone/>
            </a:pPr>
            <a:r>
              <a:rPr lang="es-MX" b="1" dirty="0" smtClean="0">
                <a:latin typeface="Arial" panose="020B0604020202020204" pitchFamily="34" charset="0"/>
                <a:cs typeface="Arial" panose="020B0604020202020204" pitchFamily="34" charset="0"/>
              </a:rPr>
              <a:t>3</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El Consejo Estatal, resolverá a más tardar dentro de los diez días siguientes a la presentación del convenio.</a:t>
            </a:r>
          </a:p>
          <a:p>
            <a:pPr marL="0" indent="0" algn="just">
              <a:buNone/>
            </a:pPr>
            <a:r>
              <a:rPr lang="es-MX" b="1" dirty="0" smtClean="0">
                <a:latin typeface="Arial" panose="020B0604020202020204" pitchFamily="34" charset="0"/>
                <a:cs typeface="Arial" panose="020B0604020202020204" pitchFamily="34" charset="0"/>
              </a:rPr>
              <a:t>4</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Una vez registrado un convenio de coalición, el Instituto Estatal, según la elección que lo motive, dispondrá su publicación en el Periódico Oficial del Estado de Tabasco.</a:t>
            </a:r>
          </a:p>
          <a:p>
            <a:pPr marL="0" indent="0" algn="just">
              <a:buNone/>
            </a:pPr>
            <a:r>
              <a:rPr lang="es-MX" dirty="0">
                <a:latin typeface="Arial" panose="020B0604020202020204" pitchFamily="34" charset="0"/>
                <a:cs typeface="Arial" panose="020B0604020202020204" pitchFamily="34" charset="0"/>
              </a:rPr>
              <a:t> </a:t>
            </a:r>
          </a:p>
          <a:p>
            <a:endParaRPr lang="es-MX" dirty="0"/>
          </a:p>
        </p:txBody>
      </p:sp>
      <p:pic>
        <p:nvPicPr>
          <p:cNvPr id="8196" name="Picture 4" descr="Resultado de imagen para consejo estatal del IEPCT tab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3524249"/>
            <a:ext cx="3990976" cy="20939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ultado de imagen para periodico oficial de tabas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621" y="2922123"/>
            <a:ext cx="3140161" cy="346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2775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96607"/>
            <a:ext cx="9513268" cy="6180463"/>
          </a:xfrm>
        </p:spPr>
        <p:txBody>
          <a:bodyPr>
            <a:normAutofit/>
          </a:bodyPr>
          <a:lstStyle/>
          <a:p>
            <a:pPr marL="0" indent="0" algn="ctr">
              <a:buNone/>
            </a:pPr>
            <a:r>
              <a:rPr lang="es-MX" sz="2800" b="1" dirty="0" smtClean="0">
                <a:latin typeface="Arial" panose="020B0604020202020204" pitchFamily="34" charset="0"/>
                <a:cs typeface="Arial" panose="020B0604020202020204" pitchFamily="34" charset="0"/>
              </a:rPr>
              <a:t>DE </a:t>
            </a:r>
            <a:r>
              <a:rPr lang="es-MX" sz="2800" b="1" dirty="0">
                <a:latin typeface="Arial" panose="020B0604020202020204" pitchFamily="34" charset="0"/>
                <a:cs typeface="Arial" panose="020B0604020202020204" pitchFamily="34" charset="0"/>
              </a:rPr>
              <a:t>LAS CANDIDATURAS </a:t>
            </a:r>
            <a:r>
              <a:rPr lang="es-MX" sz="2800" b="1" dirty="0" smtClean="0">
                <a:latin typeface="Arial" panose="020B0604020202020204" pitchFamily="34" charset="0"/>
                <a:cs typeface="Arial" panose="020B0604020202020204" pitchFamily="34" charset="0"/>
              </a:rPr>
              <a:t>COMUNES</a:t>
            </a:r>
            <a:endParaRPr lang="es-MX" sz="2800" dirty="0">
              <a:latin typeface="Arial" panose="020B0604020202020204" pitchFamily="34" charset="0"/>
              <a:cs typeface="Arial" panose="020B0604020202020204" pitchFamily="34" charset="0"/>
            </a:endParaRPr>
          </a:p>
          <a:p>
            <a:pPr marL="0" indent="0" algn="just">
              <a:buNone/>
            </a:pPr>
            <a:r>
              <a:rPr lang="es-MX" sz="2200" b="1" dirty="0" smtClean="0">
                <a:latin typeface="Arial" panose="020B0604020202020204" pitchFamily="34" charset="0"/>
                <a:cs typeface="Arial" panose="020B0604020202020204" pitchFamily="34" charset="0"/>
              </a:rPr>
              <a:t>ARTÍCULO 92</a:t>
            </a:r>
            <a:endParaRPr lang="es-MX" sz="2200" dirty="0">
              <a:latin typeface="Arial" panose="020B0604020202020204" pitchFamily="34" charset="0"/>
              <a:cs typeface="Arial" panose="020B0604020202020204" pitchFamily="34" charset="0"/>
            </a:endParaRPr>
          </a:p>
          <a:p>
            <a:pPr marL="0" indent="0" algn="just">
              <a:lnSpc>
                <a:spcPct val="120000"/>
              </a:lnSpc>
              <a:buNone/>
            </a:pPr>
            <a:r>
              <a:rPr lang="es-MX" sz="2200" b="1" dirty="0">
                <a:latin typeface="Arial" panose="020B0604020202020204" pitchFamily="34" charset="0"/>
                <a:cs typeface="Arial" panose="020B0604020202020204" pitchFamily="34" charset="0"/>
              </a:rPr>
              <a:t>1. </a:t>
            </a:r>
            <a:r>
              <a:rPr lang="es-MX" sz="2200" dirty="0">
                <a:latin typeface="Arial" panose="020B0604020202020204" pitchFamily="34" charset="0"/>
                <a:cs typeface="Arial" panose="020B0604020202020204" pitchFamily="34" charset="0"/>
              </a:rPr>
              <a:t>Las candidaturas comunes constituyen otra forma de participación y asociación de los Partidos Políticos con el fin de postular candidatos en las elecciones por el principio de mayoría relativa, conforme lo prevé el artículo 85, párrafo 5, de la Ley General de Partidos Políticos y la fracción I del Apartado A del artículo 9 de la Constitución Local. </a:t>
            </a:r>
          </a:p>
          <a:p>
            <a:pPr marL="0" indent="0" algn="just">
              <a:lnSpc>
                <a:spcPct val="120000"/>
              </a:lnSpc>
              <a:buNone/>
            </a:pPr>
            <a:endParaRPr lang="es-MX" sz="2200" b="1" dirty="0" smtClean="0">
              <a:latin typeface="Arial" panose="020B0604020202020204" pitchFamily="34" charset="0"/>
              <a:cs typeface="Arial" panose="020B0604020202020204" pitchFamily="34" charset="0"/>
            </a:endParaRPr>
          </a:p>
          <a:p>
            <a:pPr marL="0" indent="0" algn="just">
              <a:buNone/>
            </a:pPr>
            <a:endParaRPr lang="es-MX" sz="2300" dirty="0" smtClean="0">
              <a:latin typeface="Arial" panose="020B0604020202020204" pitchFamily="34" charset="0"/>
              <a:cs typeface="Arial" panose="020B0604020202020204" pitchFamily="34" charset="0"/>
            </a:endParaRPr>
          </a:p>
          <a:p>
            <a:pPr marL="0" indent="0">
              <a:buNone/>
            </a:pPr>
            <a:r>
              <a:rPr lang="es-MX" sz="2300" dirty="0" smtClean="0">
                <a:latin typeface="Arial" panose="020B0604020202020204" pitchFamily="34" charset="0"/>
                <a:cs typeface="Arial" panose="020B0604020202020204" pitchFamily="34" charset="0"/>
              </a:rPr>
              <a:t> </a:t>
            </a:r>
            <a:endParaRPr lang="es-MX" sz="2300" dirty="0">
              <a:latin typeface="Arial" panose="020B0604020202020204" pitchFamily="34" charset="0"/>
              <a:cs typeface="Arial" panose="020B0604020202020204" pitchFamily="34" charset="0"/>
            </a:endParaRPr>
          </a:p>
          <a:p>
            <a:pPr marL="0" indent="0">
              <a:buNone/>
            </a:pPr>
            <a:endParaRPr lang="es-MX" dirty="0"/>
          </a:p>
        </p:txBody>
      </p:sp>
      <p:pic>
        <p:nvPicPr>
          <p:cNvPr id="9218" name="Picture 2" descr="Resultado de imagen para candidaturas comunes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545" y="3879273"/>
            <a:ext cx="4043507"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727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26473"/>
            <a:ext cx="9339502" cy="6068291"/>
          </a:xfrm>
        </p:spPr>
        <p:txBody>
          <a:bodyPr>
            <a:normAutofit fontScale="92500"/>
          </a:bodyPr>
          <a:lstStyle/>
          <a:p>
            <a:pPr marL="0" indent="0" algn="just">
              <a:lnSpc>
                <a:spcPct val="120000"/>
              </a:lnSpc>
              <a:buNone/>
            </a:pPr>
            <a:r>
              <a:rPr lang="es-MX" b="1" dirty="0">
                <a:latin typeface="Arial" panose="020B0604020202020204" pitchFamily="34" charset="0"/>
                <a:cs typeface="Arial" panose="020B0604020202020204" pitchFamily="34" charset="0"/>
              </a:rPr>
              <a:t>ARTÍCULO 93.</a:t>
            </a:r>
            <a:r>
              <a:rPr lang="es-MX" dirty="0">
                <a:latin typeface="Arial" panose="020B0604020202020204" pitchFamily="34" charset="0"/>
                <a:cs typeface="Arial" panose="020B0604020202020204" pitchFamily="34" charset="0"/>
              </a:rPr>
              <a:t> </a:t>
            </a:r>
          </a:p>
          <a:p>
            <a:pPr marL="0" indent="0" algn="just">
              <a:lnSpc>
                <a:spcPct val="120000"/>
              </a:lnSpc>
              <a:buNone/>
            </a:pPr>
            <a:r>
              <a:rPr lang="es-MX" b="1" dirty="0">
                <a:latin typeface="Arial" panose="020B0604020202020204" pitchFamily="34" charset="0"/>
                <a:cs typeface="Arial" panose="020B0604020202020204" pitchFamily="34" charset="0"/>
              </a:rPr>
              <a:t>1. </a:t>
            </a:r>
            <a:r>
              <a:rPr lang="es-MX" dirty="0">
                <a:latin typeface="Arial" panose="020B0604020202020204" pitchFamily="34" charset="0"/>
                <a:cs typeface="Arial" panose="020B0604020202020204" pitchFamily="34" charset="0"/>
              </a:rPr>
              <a:t>Se entiende por candidatura común cuando dos o más Partidos Políticos, sin mediar coalición, registren al mismo candidato, fórmula o planilla de candidatos, por el principio de mayoría relativa, sujetándose a las siguientes reglas: </a:t>
            </a:r>
          </a:p>
          <a:p>
            <a:pPr marL="0" indent="0" algn="just">
              <a:lnSpc>
                <a:spcPct val="120000"/>
              </a:lnSpc>
              <a:buNone/>
            </a:pPr>
            <a:r>
              <a:rPr lang="es-MX" b="1" dirty="0">
                <a:latin typeface="Arial" panose="020B0604020202020204" pitchFamily="34" charset="0"/>
                <a:cs typeface="Arial" panose="020B0604020202020204" pitchFamily="34" charset="0"/>
              </a:rPr>
              <a:t>I. </a:t>
            </a:r>
            <a:r>
              <a:rPr lang="es-MX" dirty="0">
                <a:latin typeface="Arial" panose="020B0604020202020204" pitchFamily="34" charset="0"/>
                <a:cs typeface="Arial" panose="020B0604020202020204" pitchFamily="34" charset="0"/>
              </a:rPr>
              <a:t>Los Partidos Políticos podrán registrar candidatos en común en las demarcaciones electorales  donde los mismos no hayan registrado candidatos de coalición;  </a:t>
            </a:r>
          </a:p>
          <a:p>
            <a:pPr marL="0" indent="0" algn="just">
              <a:lnSpc>
                <a:spcPct val="120000"/>
              </a:lnSpc>
              <a:buNone/>
            </a:pPr>
            <a:r>
              <a:rPr lang="es-MX" b="1" dirty="0">
                <a:latin typeface="Arial" panose="020B0604020202020204" pitchFamily="34" charset="0"/>
                <a:cs typeface="Arial" panose="020B0604020202020204" pitchFamily="34" charset="0"/>
              </a:rPr>
              <a:t>II. </a:t>
            </a:r>
            <a:r>
              <a:rPr lang="es-MX" dirty="0">
                <a:latin typeface="Arial" panose="020B0604020202020204" pitchFamily="34" charset="0"/>
                <a:cs typeface="Arial" panose="020B0604020202020204" pitchFamily="34" charset="0"/>
              </a:rPr>
              <a:t>En el caso de los ayuntamientos, las candidaturas comunes deberán coincidir en la totalidad de la planilla que se registre; </a:t>
            </a:r>
          </a:p>
          <a:p>
            <a:pPr marL="0" indent="0" algn="just">
              <a:lnSpc>
                <a:spcPct val="120000"/>
              </a:lnSpc>
              <a:buNone/>
            </a:pPr>
            <a:r>
              <a:rPr lang="es-MX" b="1" dirty="0">
                <a:latin typeface="Arial" panose="020B0604020202020204" pitchFamily="34" charset="0"/>
                <a:cs typeface="Arial" panose="020B0604020202020204" pitchFamily="34" charset="0"/>
              </a:rPr>
              <a:t>IV. </a:t>
            </a:r>
            <a:r>
              <a:rPr lang="es-MX" dirty="0">
                <a:latin typeface="Arial" panose="020B0604020202020204" pitchFamily="34" charset="0"/>
                <a:cs typeface="Arial" panose="020B0604020202020204" pitchFamily="34" charset="0"/>
              </a:rPr>
              <a:t>Las candidaturas a diputados o regidores por el principio de representación proporcional no podrán ser objeto de candidaturas comunes; </a:t>
            </a:r>
          </a:p>
          <a:p>
            <a:pPr marL="0" indent="0" algn="just">
              <a:lnSpc>
                <a:spcPct val="120000"/>
              </a:lnSpc>
              <a:buNone/>
            </a:pPr>
            <a:r>
              <a:rPr lang="es-MX" b="1" dirty="0">
                <a:latin typeface="Arial" panose="020B0604020202020204" pitchFamily="34" charset="0"/>
                <a:cs typeface="Arial" panose="020B0604020202020204" pitchFamily="34" charset="0"/>
              </a:rPr>
              <a:t>V. </a:t>
            </a:r>
            <a:r>
              <a:rPr lang="es-MX" dirty="0">
                <a:latin typeface="Arial" panose="020B0604020202020204" pitchFamily="34" charset="0"/>
                <a:cs typeface="Arial" panose="020B0604020202020204" pitchFamily="34" charset="0"/>
              </a:rPr>
              <a:t>La aceptación o, en su caso, rechazo de la solicitud de registro de una candidatura común presentada por cada partido político no producirá ningún efecto sobre las solicitudes presentadas por otro u otros Partidos Políticos respecto del mismo candidato, y</a:t>
            </a:r>
          </a:p>
          <a:p>
            <a:pPr marL="0" indent="0" algn="just">
              <a:lnSpc>
                <a:spcPct val="120000"/>
              </a:lnSpc>
              <a:buNone/>
            </a:pPr>
            <a:r>
              <a:rPr lang="es-MX" b="1" dirty="0">
                <a:latin typeface="Arial" panose="020B0604020202020204" pitchFamily="34" charset="0"/>
                <a:cs typeface="Arial" panose="020B0604020202020204" pitchFamily="34" charset="0"/>
              </a:rPr>
              <a:t>VI. </a:t>
            </a:r>
            <a:r>
              <a:rPr lang="es-MX" dirty="0">
                <a:latin typeface="Arial" panose="020B0604020202020204" pitchFamily="34" charset="0"/>
                <a:cs typeface="Arial" panose="020B0604020202020204" pitchFamily="34" charset="0"/>
              </a:rPr>
              <a:t>Los gastos de campaña de las candidaturas comunes no deberán exceder el tope que para cada elección se establezca como si fuera una candidatura registrada por un solo partido. </a:t>
            </a:r>
          </a:p>
          <a:p>
            <a:pPr marL="0" indent="0" algn="just">
              <a:lnSpc>
                <a:spcPct val="120000"/>
              </a:lnSpc>
              <a:buNone/>
            </a:pPr>
            <a:r>
              <a:rPr lang="es-MX" dirty="0">
                <a:latin typeface="Arial" panose="020B0604020202020204" pitchFamily="34" charset="0"/>
                <a:cs typeface="Arial" panose="020B0604020202020204" pitchFamily="34" charset="0"/>
              </a:rPr>
              <a:t> </a:t>
            </a:r>
          </a:p>
          <a:p>
            <a:endParaRPr lang="es-MX" dirty="0"/>
          </a:p>
        </p:txBody>
      </p:sp>
    </p:spTree>
    <p:extLst>
      <p:ext uri="{BB962C8B-B14F-4D97-AF65-F5344CB8AC3E}">
        <p14:creationId xmlns:p14="http://schemas.microsoft.com/office/powerpoint/2010/main" val="3169187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5468" y="374573"/>
            <a:ext cx="9270897" cy="6334699"/>
          </a:xfrm>
        </p:spPr>
        <p:txBody>
          <a:bodyPr>
            <a:noAutofit/>
          </a:bodyPr>
          <a:lstStyle/>
          <a:p>
            <a:pPr marL="0" indent="0">
              <a:buNone/>
            </a:pPr>
            <a:r>
              <a:rPr lang="es-MX" sz="1600" b="1" dirty="0">
                <a:latin typeface="Arial" panose="020B0604020202020204" pitchFamily="34" charset="0"/>
                <a:cs typeface="Arial" panose="020B0604020202020204" pitchFamily="34" charset="0"/>
              </a:rPr>
              <a:t>ARTICULO 94</a:t>
            </a:r>
            <a:r>
              <a:rPr lang="es-MX" sz="1600" b="1" dirty="0" smtClean="0">
                <a:latin typeface="Arial" panose="020B0604020202020204" pitchFamily="34" charset="0"/>
                <a:cs typeface="Arial" panose="020B0604020202020204" pitchFamily="34" charset="0"/>
              </a:rPr>
              <a:t>.</a:t>
            </a:r>
            <a:endParaRPr lang="es-MX" sz="1600" dirty="0">
              <a:latin typeface="Arial" panose="020B0604020202020204" pitchFamily="34" charset="0"/>
              <a:cs typeface="Arial" panose="020B0604020202020204" pitchFamily="34" charset="0"/>
            </a:endParaRPr>
          </a:p>
          <a:p>
            <a:pPr marL="0" indent="0">
              <a:buNone/>
            </a:pPr>
            <a:r>
              <a:rPr lang="es-MX" sz="1600" b="1" dirty="0" smtClean="0">
                <a:latin typeface="Arial" panose="020B0604020202020204" pitchFamily="34" charset="0"/>
                <a:cs typeface="Arial" panose="020B0604020202020204" pitchFamily="34" charset="0"/>
              </a:rPr>
              <a:t>1</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Para la postulación de candidaturas comunes, los Partidos Políticos se deberán de sujetar a las siguientes reglas:</a:t>
            </a:r>
          </a:p>
          <a:p>
            <a:pPr marL="0" indent="0">
              <a:buNone/>
            </a:pPr>
            <a:r>
              <a:rPr lang="es-MX" sz="1600" b="1" dirty="0" smtClean="0">
                <a:latin typeface="Arial" panose="020B0604020202020204" pitchFamily="34" charset="0"/>
                <a:cs typeface="Arial" panose="020B0604020202020204" pitchFamily="34" charset="0"/>
              </a:rPr>
              <a:t>I</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Podrán postular candidatos comunes para la elección de Gobernador del </a:t>
            </a:r>
            <a:r>
              <a:rPr lang="es-MX" sz="1600" dirty="0" smtClean="0">
                <a:latin typeface="Arial" panose="020B0604020202020204" pitchFamily="34" charset="0"/>
                <a:cs typeface="Arial" panose="020B0604020202020204" pitchFamily="34" charset="0"/>
              </a:rPr>
              <a:t>Estado, diputados </a:t>
            </a:r>
            <a:r>
              <a:rPr lang="es-MX" sz="1600" dirty="0">
                <a:latin typeface="Arial" panose="020B0604020202020204" pitchFamily="34" charset="0"/>
                <a:cs typeface="Arial" panose="020B0604020202020204" pitchFamily="34" charset="0"/>
              </a:rPr>
              <a:t>por el principio de mayoría relativa, y planillas de mayoría relativa para la renovación de ayuntamientos, sea en elección ordinaria o extraordinaria. En todo caso se requiere el consentimiento escrito del candidato o candidatos comunes;</a:t>
            </a:r>
          </a:p>
          <a:p>
            <a:pPr marL="0" indent="0">
              <a:buNone/>
            </a:pPr>
            <a:r>
              <a:rPr lang="es-MX" sz="1600" b="1" dirty="0" smtClean="0">
                <a:latin typeface="Arial" panose="020B0604020202020204" pitchFamily="34" charset="0"/>
                <a:cs typeface="Arial" panose="020B0604020202020204" pitchFamily="34" charset="0"/>
              </a:rPr>
              <a:t>II</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Antes de que concluya el plazo para el registro oficial de candidatos  </a:t>
            </a:r>
            <a:r>
              <a:rPr lang="es-MX" sz="1600" dirty="0" smtClean="0">
                <a:latin typeface="Arial" panose="020B0604020202020204" pitchFamily="34" charset="0"/>
                <a:cs typeface="Arial" panose="020B0604020202020204" pitchFamily="34" charset="0"/>
              </a:rPr>
              <a:t>deberán presentar </a:t>
            </a:r>
            <a:r>
              <a:rPr lang="es-MX" sz="1600" dirty="0">
                <a:latin typeface="Arial" panose="020B0604020202020204" pitchFamily="34" charset="0"/>
                <a:cs typeface="Arial" panose="020B0604020202020204" pitchFamily="34" charset="0"/>
              </a:rPr>
              <a:t>ante el Consejo, las resoluciones de los órganos o instancias </a:t>
            </a:r>
            <a:r>
              <a:rPr lang="es-MX" sz="1600" dirty="0" smtClean="0">
                <a:latin typeface="Arial" panose="020B0604020202020204" pitchFamily="34" charset="0"/>
                <a:cs typeface="Arial" panose="020B0604020202020204" pitchFamily="34" charset="0"/>
              </a:rPr>
              <a:t>partidistas estatutariamente </a:t>
            </a:r>
            <a:r>
              <a:rPr lang="es-MX" sz="1600" dirty="0">
                <a:latin typeface="Arial" panose="020B0604020202020204" pitchFamily="34" charset="0"/>
                <a:cs typeface="Arial" panose="020B0604020202020204" pitchFamily="34" charset="0"/>
              </a:rPr>
              <a:t>facultados para autorizar la candidatura común;</a:t>
            </a:r>
          </a:p>
          <a:p>
            <a:pPr marL="0" indent="0">
              <a:buNone/>
            </a:pPr>
            <a:r>
              <a:rPr lang="es-MX" sz="1600" b="1" dirty="0" smtClean="0">
                <a:latin typeface="Arial" panose="020B0604020202020204" pitchFamily="34" charset="0"/>
                <a:cs typeface="Arial" panose="020B0604020202020204" pitchFamily="34" charset="0"/>
              </a:rPr>
              <a:t>III</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Cuando se trate de un candidato común a diputado, en caso de resultar electo los partidos postulantes deberán señalar por escrito, en el convenio respectivo, a qué fracción parlamentaria se integrará en el Congreso del Estado;</a:t>
            </a:r>
          </a:p>
          <a:p>
            <a:pPr marL="0" indent="0">
              <a:buNone/>
            </a:pPr>
            <a:r>
              <a:rPr lang="es-MX" sz="1600" b="1" dirty="0" smtClean="0">
                <a:latin typeface="Arial" panose="020B0604020202020204" pitchFamily="34" charset="0"/>
                <a:cs typeface="Arial" panose="020B0604020202020204" pitchFamily="34" charset="0"/>
              </a:rPr>
              <a:t>IV</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Presentar convenio en donde se indiquen las aportaciones de cada uno de </a:t>
            </a:r>
            <a:r>
              <a:rPr lang="es-MX" sz="1600" dirty="0" smtClean="0">
                <a:latin typeface="Arial" panose="020B0604020202020204" pitchFamily="34" charset="0"/>
                <a:cs typeface="Arial" panose="020B0604020202020204" pitchFamily="34" charset="0"/>
              </a:rPr>
              <a:t>los Partidos </a:t>
            </a:r>
            <a:r>
              <a:rPr lang="es-MX" sz="1600" dirty="0">
                <a:latin typeface="Arial" panose="020B0604020202020204" pitchFamily="34" charset="0"/>
                <a:cs typeface="Arial" panose="020B0604020202020204" pitchFamily="34" charset="0"/>
              </a:rPr>
              <a:t>políticos postulantes  del candidato común para gastos de la </a:t>
            </a:r>
            <a:r>
              <a:rPr lang="es-MX" sz="1600" dirty="0" smtClean="0">
                <a:latin typeface="Arial" panose="020B0604020202020204" pitchFamily="34" charset="0"/>
                <a:cs typeface="Arial" panose="020B0604020202020204" pitchFamily="34" charset="0"/>
              </a:rPr>
              <a:t>campaña, sujetándose </a:t>
            </a:r>
            <a:r>
              <a:rPr lang="es-MX" sz="1600" dirty="0">
                <a:latin typeface="Arial" panose="020B0604020202020204" pitchFamily="34" charset="0"/>
                <a:cs typeface="Arial" panose="020B0604020202020204" pitchFamily="34" charset="0"/>
              </a:rPr>
              <a:t>a los topes de gastos de campaña que para ello determine la autoridad electoral, y  </a:t>
            </a:r>
          </a:p>
          <a:p>
            <a:pPr marL="0" indent="0">
              <a:buNone/>
            </a:pPr>
            <a:r>
              <a:rPr lang="es-MX" sz="1600" b="1" dirty="0" smtClean="0">
                <a:latin typeface="Arial" panose="020B0604020202020204" pitchFamily="34" charset="0"/>
                <a:cs typeface="Arial" panose="020B0604020202020204" pitchFamily="34" charset="0"/>
              </a:rPr>
              <a:t>V</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Cada Partido será responsable de entregar su informe, en el que se señalen los </a:t>
            </a:r>
            <a:r>
              <a:rPr lang="es-MX" sz="1600" dirty="0" smtClean="0">
                <a:latin typeface="Arial" panose="020B0604020202020204" pitchFamily="34" charset="0"/>
                <a:cs typeface="Arial" panose="020B0604020202020204" pitchFamily="34" charset="0"/>
              </a:rPr>
              <a:t>gastos </a:t>
            </a:r>
            <a:r>
              <a:rPr lang="es-MX" sz="1600" dirty="0">
                <a:latin typeface="Arial" panose="020B0604020202020204" pitchFamily="34" charset="0"/>
                <a:cs typeface="Arial" panose="020B0604020202020204" pitchFamily="34" charset="0"/>
              </a:rPr>
              <a:t>de campaña realizados.</a:t>
            </a:r>
          </a:p>
          <a:p>
            <a:pPr marL="0" indent="0">
              <a:buNone/>
            </a:pP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3030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12619"/>
            <a:ext cx="8596668" cy="5528744"/>
          </a:xfrm>
        </p:spPr>
        <p:txBody>
          <a:bodyPr/>
          <a:lstStyle/>
          <a:p>
            <a:pPr marL="0" indent="0" algn="just">
              <a:buNone/>
            </a:pPr>
            <a:r>
              <a:rPr lang="es-MX" b="1" dirty="0">
                <a:latin typeface="Arial" panose="020B0604020202020204" pitchFamily="34" charset="0"/>
                <a:cs typeface="Arial" panose="020B0604020202020204" pitchFamily="34" charset="0"/>
              </a:rPr>
              <a:t>2. </a:t>
            </a:r>
            <a:r>
              <a:rPr lang="es-MX" dirty="0">
                <a:latin typeface="Arial" panose="020B0604020202020204" pitchFamily="34" charset="0"/>
                <a:cs typeface="Arial" panose="020B0604020202020204" pitchFamily="34" charset="0"/>
              </a:rPr>
              <a:t>La propaganda de los partidos que hayan registrado candidaturas comunes deberá identificar claramente a los partidos y candidatos que se postulen bajo esa forma de asociación.   </a:t>
            </a:r>
          </a:p>
          <a:p>
            <a:pPr marL="0" indent="0">
              <a:buNone/>
            </a:pPr>
            <a:r>
              <a:rPr lang="es-MX" b="1"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endParaRPr lang="es-MX" dirty="0"/>
          </a:p>
        </p:txBody>
      </p:sp>
      <p:pic>
        <p:nvPicPr>
          <p:cNvPr id="10242" name="Picture 2" descr="Resultado de imagen para candidaturas comunes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357" y="1828800"/>
            <a:ext cx="3333750" cy="315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098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89542"/>
          </a:xfrm>
        </p:spPr>
        <p:txBody>
          <a:bodyPr>
            <a:normAutofit fontScale="90000"/>
          </a:bodyPr>
          <a:lstStyle/>
          <a:p>
            <a:pPr algn="ctr"/>
            <a:r>
              <a:rPr lang="es-MX" sz="2700" b="1" dirty="0" smtClean="0">
                <a:solidFill>
                  <a:schemeClr val="tx1"/>
                </a:solidFill>
                <a:latin typeface="Arial" panose="020B0604020202020204" pitchFamily="34" charset="0"/>
                <a:cs typeface="Arial" panose="020B0604020202020204" pitchFamily="34" charset="0"/>
              </a:rPr>
              <a:t>JUSTICIA INTRAPARTIDISTA</a:t>
            </a:r>
            <a:r>
              <a:rPr lang="es-MX" dirty="0"/>
              <a:t/>
            </a:r>
            <a:br>
              <a:rPr lang="es-MX" dirty="0"/>
            </a:br>
            <a:r>
              <a:rPr lang="es-MX" dirty="0"/>
              <a:t> </a:t>
            </a:r>
            <a:br>
              <a:rPr lang="es-MX" dirty="0"/>
            </a:br>
            <a:endParaRPr lang="es-MX" dirty="0"/>
          </a:p>
        </p:txBody>
      </p:sp>
      <p:sp>
        <p:nvSpPr>
          <p:cNvPr id="3" name="Marcador de contenido 2"/>
          <p:cNvSpPr>
            <a:spLocks noGrp="1"/>
          </p:cNvSpPr>
          <p:nvPr>
            <p:ph idx="1"/>
          </p:nvPr>
        </p:nvSpPr>
        <p:spPr>
          <a:xfrm>
            <a:off x="677333" y="1399142"/>
            <a:ext cx="9453255" cy="4858439"/>
          </a:xfrm>
        </p:spPr>
        <p:txBody>
          <a:bodyPr>
            <a:normAutofit lnSpcReduction="10000"/>
          </a:bodyPr>
          <a:lstStyle/>
          <a:p>
            <a:pPr marL="0" indent="0" algn="just">
              <a:buNone/>
            </a:pPr>
            <a:r>
              <a:rPr lang="es-ES" sz="1600" b="1" dirty="0">
                <a:latin typeface="Arial" panose="020B0604020202020204" pitchFamily="34" charset="0"/>
                <a:cs typeface="Arial" panose="020B0604020202020204" pitchFamily="34" charset="0"/>
              </a:rPr>
              <a:t>Ley General de Partidos </a:t>
            </a:r>
            <a:r>
              <a:rPr lang="es-ES" sz="1600" b="1" dirty="0" smtClean="0">
                <a:latin typeface="Arial" panose="020B0604020202020204" pitchFamily="34" charset="0"/>
                <a:cs typeface="Arial" panose="020B0604020202020204" pitchFamily="34" charset="0"/>
              </a:rPr>
              <a:t>Políticos</a:t>
            </a:r>
          </a:p>
          <a:p>
            <a:pPr marL="0" indent="0" algn="just">
              <a:buNone/>
            </a:pPr>
            <a:endParaRPr lang="es-MX" sz="1600" dirty="0">
              <a:latin typeface="Arial" panose="020B0604020202020204" pitchFamily="34" charset="0"/>
              <a:cs typeface="Arial" panose="020B0604020202020204" pitchFamily="34" charset="0"/>
            </a:endParaRPr>
          </a:p>
          <a:p>
            <a:pPr marL="0" indent="0" algn="just">
              <a:buNone/>
            </a:pPr>
            <a:r>
              <a:rPr lang="es-ES" sz="1600" dirty="0" smtClean="0">
                <a:latin typeface="Arial" panose="020B0604020202020204" pitchFamily="34" charset="0"/>
                <a:cs typeface="Arial" panose="020B0604020202020204" pitchFamily="34" charset="0"/>
              </a:rPr>
              <a:t>En </a:t>
            </a:r>
            <a:r>
              <a:rPr lang="es-ES" sz="1600" dirty="0">
                <a:latin typeface="Arial" panose="020B0604020202020204" pitchFamily="34" charset="0"/>
                <a:cs typeface="Arial" panose="020B0604020202020204" pitchFamily="34" charset="0"/>
              </a:rPr>
              <a:t>el Título denominado “</a:t>
            </a:r>
            <a:r>
              <a:rPr lang="es-ES" sz="1600" dirty="0" smtClean="0">
                <a:latin typeface="Arial" panose="020B0604020202020204" pitchFamily="34" charset="0"/>
                <a:cs typeface="Arial" panose="020B0604020202020204" pitchFamily="34" charset="0"/>
              </a:rPr>
              <a:t>Disposiciones </a:t>
            </a:r>
            <a:r>
              <a:rPr lang="es-ES" sz="1600" dirty="0">
                <a:latin typeface="Arial" panose="020B0604020202020204" pitchFamily="34" charset="0"/>
                <a:cs typeface="Arial" panose="020B0604020202020204" pitchFamily="34" charset="0"/>
              </a:rPr>
              <a:t>generales”, se establece que la Ley es de orden público y de observancia general en el territorio nacional, la cual tiene por objeto establecer la regulación aplicable a los partidos políticos nacionales y locales, de conformidad con las disposiciones constitucionales en la materia, la distribución de competencias, los derechos y obligaciones de los militantes, el régimen jurídico aplicable a las agrupaciones políticas nacionales, entre otros. </a:t>
            </a:r>
            <a:endParaRPr lang="es-ES" sz="1600" dirty="0" smtClean="0">
              <a:latin typeface="Arial" panose="020B0604020202020204" pitchFamily="34" charset="0"/>
              <a:cs typeface="Arial" panose="020B0604020202020204" pitchFamily="34" charset="0"/>
            </a:endParaRPr>
          </a:p>
          <a:p>
            <a:pPr marL="0" indent="0" algn="just">
              <a:buNone/>
            </a:pPr>
            <a:endParaRPr lang="es-MX" sz="1600" dirty="0">
              <a:latin typeface="Arial" panose="020B0604020202020204" pitchFamily="34" charset="0"/>
              <a:cs typeface="Arial" panose="020B0604020202020204" pitchFamily="34" charset="0"/>
            </a:endParaRPr>
          </a:p>
          <a:p>
            <a:pPr marL="0" indent="0" algn="just">
              <a:buNone/>
            </a:pPr>
            <a:r>
              <a:rPr lang="es-ES" sz="1600" dirty="0" smtClean="0">
                <a:latin typeface="Arial" panose="020B0604020202020204" pitchFamily="34" charset="0"/>
                <a:cs typeface="Arial" panose="020B0604020202020204" pitchFamily="34" charset="0"/>
              </a:rPr>
              <a:t>El </a:t>
            </a:r>
            <a:r>
              <a:rPr lang="es-ES" sz="1600" dirty="0">
                <a:latin typeface="Arial" panose="020B0604020202020204" pitchFamily="34" charset="0"/>
                <a:cs typeface="Arial" panose="020B0604020202020204" pitchFamily="34" charset="0"/>
              </a:rPr>
              <a:t>Título denominado </a:t>
            </a:r>
            <a:r>
              <a:rPr lang="es-ES" sz="1600" b="1" i="1" dirty="0">
                <a:latin typeface="Arial" panose="020B0604020202020204" pitchFamily="34" charset="0"/>
                <a:cs typeface="Arial" panose="020B0604020202020204" pitchFamily="34" charset="0"/>
              </a:rPr>
              <a:t>“De la organización interna de los partidos políticos”, </a:t>
            </a:r>
            <a:r>
              <a:rPr lang="es-ES" sz="1600" dirty="0">
                <a:latin typeface="Arial" panose="020B0604020202020204" pitchFamily="34" charset="0"/>
                <a:cs typeface="Arial" panose="020B0604020202020204" pitchFamily="34" charset="0"/>
              </a:rPr>
              <a:t>estipula que los asuntos internos de los partidos políticos comprenden el conjunto de actos y procedimientos relativos a su organización y funcionamiento con base en las disposiciones previstas en la Constitución, en la Ley, así como en su respectivo estatuto y reglamentos que aprueben sus órganos de dirección</a:t>
            </a:r>
            <a:r>
              <a:rPr lang="es-ES" sz="1600" dirty="0" smtClean="0">
                <a:latin typeface="Arial" panose="020B0604020202020204" pitchFamily="34" charset="0"/>
                <a:cs typeface="Arial" panose="020B0604020202020204" pitchFamily="34" charset="0"/>
              </a:rPr>
              <a:t>.</a:t>
            </a:r>
          </a:p>
          <a:p>
            <a:pPr marL="0" indent="0" algn="just">
              <a:buNone/>
            </a:pPr>
            <a:endParaRPr lang="es-MX" sz="1600" dirty="0">
              <a:latin typeface="Arial" panose="020B0604020202020204" pitchFamily="34" charset="0"/>
              <a:cs typeface="Arial" panose="020B0604020202020204" pitchFamily="34" charset="0"/>
            </a:endParaRPr>
          </a:p>
          <a:p>
            <a:pPr marL="0" indent="0" algn="just">
              <a:buNone/>
            </a:pPr>
            <a:r>
              <a:rPr lang="es-ES" sz="1600" dirty="0" smtClean="0">
                <a:latin typeface="Arial" panose="020B0604020202020204" pitchFamily="34" charset="0"/>
                <a:cs typeface="Arial" panose="020B0604020202020204" pitchFamily="34" charset="0"/>
              </a:rPr>
              <a:t>De </a:t>
            </a:r>
            <a:r>
              <a:rPr lang="es-ES" sz="1600" dirty="0">
                <a:latin typeface="Arial" panose="020B0604020202020204" pitchFamily="34" charset="0"/>
                <a:cs typeface="Arial" panose="020B0604020202020204" pitchFamily="34" charset="0"/>
              </a:rPr>
              <a:t>esta forma, la Ley considera como asuntos internos de los partidos políticos, la elaboración y modificación de los documentos básicos, la determinación de los requisitos y mecanismos para la afiliación de los ciudadanos, la elección de los integrantes de sus órganos internos, los procedimientos y requisitos para la selección de sus precandidatos y candidatos a cargos de elección popular, entre otros.</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3193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52540"/>
            <a:ext cx="8740986" cy="6125377"/>
          </a:xfrm>
        </p:spPr>
        <p:txBody>
          <a:bodyPr>
            <a:normAutofit/>
          </a:bodyPr>
          <a:lstStyle/>
          <a:p>
            <a:pPr marL="0" lvl="0" indent="0" algn="just">
              <a:buNone/>
            </a:pPr>
            <a:r>
              <a:rPr lang="es-ES" dirty="0" smtClean="0">
                <a:latin typeface="Arial" panose="020B0604020202020204" pitchFamily="34" charset="0"/>
                <a:cs typeface="Arial" panose="020B0604020202020204" pitchFamily="34" charset="0"/>
              </a:rPr>
              <a:t>Respecto </a:t>
            </a:r>
            <a:r>
              <a:rPr lang="es-ES" dirty="0">
                <a:latin typeface="Arial" panose="020B0604020202020204" pitchFamily="34" charset="0"/>
                <a:cs typeface="Arial" panose="020B0604020202020204" pitchFamily="34" charset="0"/>
              </a:rPr>
              <a:t>a los órganos internos de los partidos políticos deberán contemplarse entre otros, una asamblea como máxima autoridad, un comité nacional o local representante del partido, un órgano responsable de la administración de su patrimonio y recursos financieros, un órgano de decisión colegiada encargado de la organización de los procesos para la integración de los órganos internos, un órgano de decisión colegiada, responsable de la impartición de justicia </a:t>
            </a:r>
            <a:r>
              <a:rPr lang="es-ES" dirty="0" err="1">
                <a:latin typeface="Arial" panose="020B0604020202020204" pitchFamily="34" charset="0"/>
                <a:cs typeface="Arial" panose="020B0604020202020204" pitchFamily="34" charset="0"/>
              </a:rPr>
              <a:t>intrapartidaria</a:t>
            </a:r>
            <a:r>
              <a:rPr lang="es-ES" dirty="0">
                <a:latin typeface="Arial" panose="020B0604020202020204" pitchFamily="34" charset="0"/>
                <a:cs typeface="Arial" panose="020B0604020202020204" pitchFamily="34" charset="0"/>
              </a:rPr>
              <a:t>, un órgano encargado de cumplir con las obligaciones de transparencia y acceso a la información y un órgano encargado de la educación y capacitación cívica de los militantes y dirigentes; así como con comités o equivalentes en las entidades federativas.</a:t>
            </a:r>
            <a:endParaRPr lang="es-MX" dirty="0">
              <a:latin typeface="Arial" panose="020B0604020202020204" pitchFamily="34" charset="0"/>
              <a:cs typeface="Arial" panose="020B0604020202020204" pitchFamily="34" charset="0"/>
            </a:endParaRPr>
          </a:p>
          <a:p>
            <a:pPr marL="0" indent="0" algn="just">
              <a:buNone/>
            </a:pPr>
            <a:endParaRPr lang="es-ES" dirty="0" smtClean="0">
              <a:latin typeface="Arial" panose="020B0604020202020204" pitchFamily="34" charset="0"/>
              <a:cs typeface="Arial" panose="020B0604020202020204" pitchFamily="34" charset="0"/>
            </a:endParaRPr>
          </a:p>
          <a:p>
            <a:pPr marL="0" indent="0">
              <a:buNone/>
            </a:pPr>
            <a:endParaRPr lang="es-MX" dirty="0"/>
          </a:p>
        </p:txBody>
      </p:sp>
      <p:pic>
        <p:nvPicPr>
          <p:cNvPr id="11268" name="Picture 4" descr="Resultado de imagen para JUSTICIA INTRAPARTID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309" y="3448594"/>
            <a:ext cx="5368833" cy="274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3164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539827"/>
            <a:ext cx="9292931" cy="6004192"/>
          </a:xfrm>
        </p:spPr>
        <p:txBody>
          <a:bodyPr>
            <a:normAutofit/>
          </a:bodyPr>
          <a:lstStyle/>
          <a:p>
            <a:pPr marL="0" lvl="0" indent="0" algn="just">
              <a:buNone/>
            </a:pPr>
            <a:r>
              <a:rPr lang="es-ES" dirty="0" smtClean="0">
                <a:latin typeface="Arial" panose="020B0604020202020204" pitchFamily="34" charset="0"/>
                <a:cs typeface="Arial" panose="020B0604020202020204" pitchFamily="34" charset="0"/>
              </a:rPr>
              <a:t>Para </a:t>
            </a:r>
            <a:r>
              <a:rPr lang="es-ES" dirty="0">
                <a:latin typeface="Arial" panose="020B0604020202020204" pitchFamily="34" charset="0"/>
                <a:cs typeface="Arial" panose="020B0604020202020204" pitchFamily="34" charset="0"/>
              </a:rPr>
              <a:t>la impartición de justicia al interior de los partidos políticos, habrá un órgano responsable que se conduzca con independencia, imparcialidad y legalidad para la solución de controversias. En ese sentido, los partidos políticos establecerán procedimientos de justicia </a:t>
            </a:r>
            <a:r>
              <a:rPr lang="es-ES" dirty="0" err="1">
                <a:latin typeface="Arial" panose="020B0604020202020204" pitchFamily="34" charset="0"/>
                <a:cs typeface="Arial" panose="020B0604020202020204" pitchFamily="34" charset="0"/>
              </a:rPr>
              <a:t>intrapartidaria</a:t>
            </a:r>
            <a:r>
              <a:rPr lang="es-ES" dirty="0">
                <a:latin typeface="Arial" panose="020B0604020202020204" pitchFamily="34" charset="0"/>
                <a:cs typeface="Arial" panose="020B0604020202020204" pitchFamily="34" charset="0"/>
              </a:rPr>
              <a:t>, y se especifica que todas las controversias relacionadas con los asuntos internos de los partidos políticos serán resueltas por los órganos establecidos en sus estatutos para tales efectos, salvaguardando los derechos de los militantes</a:t>
            </a:r>
          </a:p>
          <a:p>
            <a:pPr marL="0" lvl="0" indent="0" algn="just">
              <a:buNone/>
            </a:pPr>
            <a:endParaRPr lang="es-ES" dirty="0" smtClean="0">
              <a:latin typeface="Arial" panose="020B0604020202020204" pitchFamily="34" charset="0"/>
              <a:cs typeface="Arial" panose="020B0604020202020204" pitchFamily="34" charset="0"/>
            </a:endParaRPr>
          </a:p>
          <a:p>
            <a:pPr marL="0" lvl="0" indent="0" algn="just">
              <a:buNone/>
            </a:pPr>
            <a:endParaRPr lang="es-ES" sz="1600" dirty="0">
              <a:latin typeface="Arial" panose="020B0604020202020204" pitchFamily="34" charset="0"/>
              <a:cs typeface="Arial" panose="020B0604020202020204" pitchFamily="34" charset="0"/>
            </a:endParaRPr>
          </a:p>
          <a:p>
            <a:pPr marL="0" lvl="0" indent="0" algn="just">
              <a:buNone/>
            </a:pPr>
            <a:endParaRPr lang="es-ES" sz="1600" dirty="0" smtClean="0">
              <a:latin typeface="Arial" panose="020B0604020202020204" pitchFamily="34" charset="0"/>
              <a:cs typeface="Arial" panose="020B0604020202020204" pitchFamily="34" charset="0"/>
            </a:endParaRPr>
          </a:p>
          <a:p>
            <a:pPr marL="0" lvl="0" indent="0" algn="just">
              <a:buNone/>
            </a:pPr>
            <a:endParaRPr lang="es-ES" sz="1600" dirty="0">
              <a:latin typeface="Arial" panose="020B0604020202020204" pitchFamily="34" charset="0"/>
              <a:cs typeface="Arial" panose="020B0604020202020204" pitchFamily="34" charset="0"/>
            </a:endParaRPr>
          </a:p>
          <a:p>
            <a:pPr marL="0" lvl="0" indent="0" algn="just">
              <a:buNone/>
            </a:pPr>
            <a:endParaRPr lang="es-MX" sz="1600" dirty="0" smtClean="0">
              <a:latin typeface="Arial" panose="020B0604020202020204" pitchFamily="34" charset="0"/>
              <a:cs typeface="Arial" panose="020B0604020202020204" pitchFamily="34" charset="0"/>
            </a:endParaRPr>
          </a:p>
          <a:p>
            <a:pPr marL="0" indent="0" algn="just">
              <a:buNone/>
            </a:pPr>
            <a:endParaRPr lang="es-MX" sz="1600" dirty="0">
              <a:latin typeface="Arial" panose="020B0604020202020204" pitchFamily="34" charset="0"/>
              <a:cs typeface="Arial" panose="020B0604020202020204" pitchFamily="34" charset="0"/>
            </a:endParaRPr>
          </a:p>
        </p:txBody>
      </p:sp>
      <p:pic>
        <p:nvPicPr>
          <p:cNvPr id="4" name="Picture 2" descr="Resultado de imagen para ORGANOS INTRAPARTIDIS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303" y="3082834"/>
            <a:ext cx="6884126" cy="269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3290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29491"/>
            <a:ext cx="8923866" cy="6232566"/>
          </a:xfrm>
        </p:spPr>
        <p:txBody>
          <a:bodyPr>
            <a:normAutofit/>
          </a:bodyPr>
          <a:lstStyle/>
          <a:p>
            <a:pPr marL="0" lvl="0" indent="0" algn="just">
              <a:buNone/>
            </a:pPr>
            <a:r>
              <a:rPr lang="es-ES" dirty="0" smtClean="0">
                <a:latin typeface="Arial" panose="020B0604020202020204" pitchFamily="34" charset="0"/>
                <a:cs typeface="Arial" panose="020B0604020202020204" pitchFamily="34" charset="0"/>
              </a:rPr>
              <a:t>El </a:t>
            </a:r>
            <a:r>
              <a:rPr lang="es-ES" dirty="0">
                <a:latin typeface="Arial" panose="020B0604020202020204" pitchFamily="34" charset="0"/>
                <a:cs typeface="Arial" panose="020B0604020202020204" pitchFamily="34" charset="0"/>
              </a:rPr>
              <a:t>titulo denominado “Del régimen sancionador”, establece como sujetos de responsabilidad por infracciones cometidas a las disposiciones de esta Ley: a los partidos políticos; los aspirantes, precandidatos y candidatos a cargos de elección popular; cualquier persona física o moral; las autoridades o los servidores públicos de cualquiera de los poderes de la unión, de los poderes locales, órganos de gobierno municipales, órganos de gobierno del Distrito Federal, organismos constitucionales autónomos, y cualquier otro ente público; las organizaciones de ciudadanos que pretendan formar un partido político; y las organizaciones sindicales, laborales o patronales, o de cualquier otra agrupación con objeto social diferente a la creación de partidos políticos, así como sus integrantes o dirigentes, en lo relativo a la creación y registro de partidos políticos.</a:t>
            </a:r>
          </a:p>
          <a:p>
            <a:pPr marL="0" lvl="0" indent="0" algn="just">
              <a:buNone/>
            </a:pPr>
            <a:endParaRPr lang="es-MX" dirty="0">
              <a:latin typeface="Arial" panose="020B0604020202020204" pitchFamily="34" charset="0"/>
              <a:cs typeface="Arial" panose="020B0604020202020204" pitchFamily="34" charset="0"/>
            </a:endParaRPr>
          </a:p>
          <a:p>
            <a:pPr marL="0" lvl="0" indent="0" algn="just">
              <a:buNone/>
            </a:pPr>
            <a:endParaRPr lang="es-MX" b="1" dirty="0">
              <a:solidFill>
                <a:schemeClr val="tx1"/>
              </a:solidFill>
              <a:latin typeface="Arial" panose="020B0604020202020204" pitchFamily="34" charset="0"/>
              <a:cs typeface="Arial" panose="020B0604020202020204" pitchFamily="34" charset="0"/>
            </a:endParaRPr>
          </a:p>
          <a:p>
            <a:endParaRPr lang="es-MX" dirty="0"/>
          </a:p>
        </p:txBody>
      </p:sp>
      <p:pic>
        <p:nvPicPr>
          <p:cNvPr id="14338" name="Picture 2" descr="Resultado de imagen para regimen sancionador elect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091" y="3896766"/>
            <a:ext cx="3396343" cy="256934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sultado de imagen para regimen sancionador elect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023" y="3896766"/>
            <a:ext cx="4023360" cy="228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6552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52697"/>
            <a:ext cx="8596668" cy="5688665"/>
          </a:xfrm>
        </p:spPr>
        <p:txBody>
          <a:bodyPr/>
          <a:lstStyle/>
          <a:p>
            <a:pPr marL="0" indent="0" algn="just">
              <a:buNone/>
            </a:pPr>
            <a:r>
              <a:rPr lang="es-ES" dirty="0">
                <a:latin typeface="Arial" panose="020B0604020202020204" pitchFamily="34" charset="0"/>
                <a:cs typeface="Arial" panose="020B0604020202020204" pitchFamily="34" charset="0"/>
              </a:rPr>
              <a:t>Se contempla un catálogo de conductas consideradas infracciones, como son el incumplimiento de las resoluciones o acuerdos del Instituto y de las obligaciones en materia de financiamiento y fiscalización; el exceder los límites de las erogaciones en los procesos internos de selección de candidatos para cargos de elección popular, así como el monto máximo para las aportaciones de los militantes y simpatizantes; la difusión de propaganda política o electoral que contenga expresiones que calumnien a las personas; la utilización para fines políticos de programas sociales y de recursos federales, estatales, municipales, o del Distrito Federal; entre otras.</a:t>
            </a:r>
            <a:endParaRPr lang="es-MX" dirty="0">
              <a:latin typeface="Arial" panose="020B0604020202020204" pitchFamily="34" charset="0"/>
              <a:cs typeface="Arial" panose="020B0604020202020204" pitchFamily="34" charset="0"/>
            </a:endParaRPr>
          </a:p>
          <a:p>
            <a:pPr marL="0" lvl="0" indent="0" algn="just">
              <a:buNone/>
            </a:pPr>
            <a:endParaRPr lang="es-MX" b="1" dirty="0">
              <a:solidFill>
                <a:schemeClr val="tx1"/>
              </a:solidFill>
              <a:latin typeface="Arial" panose="020B0604020202020204" pitchFamily="34" charset="0"/>
              <a:cs typeface="Arial" panose="020B0604020202020204" pitchFamily="34" charset="0"/>
            </a:endParaRPr>
          </a:p>
          <a:p>
            <a:endParaRPr lang="es-MX" dirty="0"/>
          </a:p>
        </p:txBody>
      </p:sp>
      <p:pic>
        <p:nvPicPr>
          <p:cNvPr id="15362" name="Picture 2" descr="Resultado de imagen para FISCALIZACION 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268" y="3293788"/>
            <a:ext cx="3814355" cy="240583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Resultado de imagen para FISCALIZACION 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3293788"/>
            <a:ext cx="4477809" cy="256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31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62857"/>
            <a:ext cx="8596668" cy="5678505"/>
          </a:xfrm>
        </p:spPr>
        <p:txBody>
          <a:bodyPr>
            <a:normAutofit/>
          </a:bodyPr>
          <a:lstStyle/>
          <a:p>
            <a:pPr algn="just"/>
            <a:r>
              <a:rPr lang="es-MX" sz="2000" dirty="0">
                <a:latin typeface="Arial" panose="020B0604020202020204" pitchFamily="34" charset="0"/>
                <a:cs typeface="Arial" panose="020B0604020202020204" pitchFamily="34" charset="0"/>
              </a:rPr>
              <a:t>Los partidos políticos son el resultado de la quiebra </a:t>
            </a:r>
            <a:r>
              <a:rPr lang="es-MX" sz="2000" dirty="0" smtClean="0">
                <a:latin typeface="Arial" panose="020B0604020202020204" pitchFamily="34" charset="0"/>
                <a:cs typeface="Arial" panose="020B0604020202020204" pitchFamily="34" charset="0"/>
              </a:rPr>
              <a:t>en la denominada sociedad </a:t>
            </a:r>
            <a:r>
              <a:rPr lang="es-MX" sz="2000" dirty="0">
                <a:latin typeface="Arial" panose="020B0604020202020204" pitchFamily="34" charset="0"/>
                <a:cs typeface="Arial" panose="020B0604020202020204" pitchFamily="34" charset="0"/>
              </a:rPr>
              <a:t>tradicional o feudal y su paso a la sociedad industrial. El mundo burgués, posterior a las revoluciones en Inglaterra y Francia, requería de formas de organización política que sustituyeran a las </a:t>
            </a:r>
            <a:r>
              <a:rPr lang="es-MX" sz="2000" dirty="0" err="1">
                <a:latin typeface="Arial" panose="020B0604020202020204" pitchFamily="34" charset="0"/>
                <a:cs typeface="Arial" panose="020B0604020202020204" pitchFamily="34" charset="0"/>
              </a:rPr>
              <a:t>estamentarias</a:t>
            </a:r>
            <a:r>
              <a:rPr lang="es-MX" sz="2000" dirty="0">
                <a:latin typeface="Arial" panose="020B0604020202020204" pitchFamily="34" charset="0"/>
                <a:cs typeface="Arial" panose="020B0604020202020204" pitchFamily="34" charset="0"/>
              </a:rPr>
              <a:t> o corporativas por nuevos modos de organización, dependientes de grupos políticos organizados en el parlamento, con reglas claras para la circulación de la clase política. </a:t>
            </a:r>
            <a:endParaRPr lang="es-MX" sz="2000" dirty="0" smtClean="0">
              <a:latin typeface="Arial" panose="020B0604020202020204" pitchFamily="34" charset="0"/>
              <a:cs typeface="Arial" panose="020B0604020202020204" pitchFamily="34" charset="0"/>
            </a:endParaRPr>
          </a:p>
          <a:p>
            <a:pPr algn="just"/>
            <a:r>
              <a:rPr lang="es-MX" sz="2000" dirty="0" smtClean="0">
                <a:latin typeface="Arial" panose="020B0604020202020204" pitchFamily="34" charset="0"/>
                <a:cs typeface="Arial" panose="020B0604020202020204" pitchFamily="34" charset="0"/>
              </a:rPr>
              <a:t>Estas </a:t>
            </a:r>
            <a:r>
              <a:rPr lang="es-MX" sz="2000" dirty="0">
                <a:latin typeface="Arial" panose="020B0604020202020204" pitchFamily="34" charset="0"/>
                <a:cs typeface="Arial" panose="020B0604020202020204" pitchFamily="34" charset="0"/>
              </a:rPr>
              <a:t>reglas serían de carácter electoral y tendrían un sentido distinto al llamado mandato directo (y en ocasiones vitalicio) de los representantes respecto de sus representados, tal mandato quedó sustituido por el representativo, con el cual el diputado ya no es considerado representante exclusivo de su distrito, sino de toda la nación y deja de estar obligado a seguir ciegamente el mandato imperativo de sus electores.</a:t>
            </a:r>
          </a:p>
          <a:p>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038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84743"/>
            <a:ext cx="9579370" cy="6103344"/>
          </a:xfrm>
        </p:spPr>
        <p:txBody>
          <a:bodyPr>
            <a:normAutofit fontScale="85000" lnSpcReduction="10000"/>
          </a:bodyPr>
          <a:lstStyle/>
          <a:p>
            <a:pPr marL="0" indent="0" algn="ctr">
              <a:buNone/>
            </a:pPr>
            <a:r>
              <a:rPr lang="es-MX" sz="2400" b="1" dirty="0">
                <a:latin typeface="Arial" panose="020B0604020202020204" pitchFamily="34" charset="0"/>
                <a:cs typeface="Arial" panose="020B0604020202020204" pitchFamily="34" charset="0"/>
              </a:rPr>
              <a:t>DE LAS OBLIGACIONES DE LOS PARTIDOS POLÍTICOS </a:t>
            </a:r>
            <a:endParaRPr lang="es-MX" sz="2400" b="1" dirty="0" smtClean="0">
              <a:latin typeface="Arial" panose="020B0604020202020204" pitchFamily="34" charset="0"/>
              <a:cs typeface="Arial" panose="020B0604020202020204" pitchFamily="34" charset="0"/>
            </a:endParaRPr>
          </a:p>
          <a:p>
            <a:pPr marL="0" indent="0" algn="ctr">
              <a:buNone/>
            </a:pPr>
            <a:r>
              <a:rPr lang="es-MX" sz="2400" b="1" dirty="0" smtClean="0">
                <a:latin typeface="Arial" panose="020B0604020202020204" pitchFamily="34" charset="0"/>
                <a:cs typeface="Arial" panose="020B0604020202020204" pitchFamily="34" charset="0"/>
              </a:rPr>
              <a:t>EN </a:t>
            </a:r>
            <a:r>
              <a:rPr lang="es-MX" sz="2400" b="1" dirty="0">
                <a:latin typeface="Arial" panose="020B0604020202020204" pitchFamily="34" charset="0"/>
                <a:cs typeface="Arial" panose="020B0604020202020204" pitchFamily="34" charset="0"/>
              </a:rPr>
              <a:t>MATERIA DE </a:t>
            </a:r>
            <a:r>
              <a:rPr lang="es-MX" sz="2400" b="1" dirty="0" smtClean="0">
                <a:latin typeface="Arial" panose="020B0604020202020204" pitchFamily="34" charset="0"/>
                <a:cs typeface="Arial" panose="020B0604020202020204" pitchFamily="34" charset="0"/>
              </a:rPr>
              <a:t>TRANSPARENCIA (LEYPPET)</a:t>
            </a:r>
            <a:endParaRPr lang="es-MX" sz="2400" dirty="0">
              <a:latin typeface="Arial" panose="020B0604020202020204" pitchFamily="34" charset="0"/>
              <a:cs typeface="Arial" panose="020B0604020202020204" pitchFamily="34" charset="0"/>
            </a:endParaRPr>
          </a:p>
          <a:p>
            <a:pPr marL="0" indent="0" algn="just">
              <a:buNone/>
            </a:pPr>
            <a:endParaRPr lang="es-MX" dirty="0"/>
          </a:p>
          <a:p>
            <a:pPr marL="0" indent="0" algn="just">
              <a:buNone/>
            </a:pPr>
            <a:r>
              <a:rPr lang="es-MX" b="1" dirty="0" smtClean="0">
                <a:latin typeface="Arial" panose="020B0604020202020204" pitchFamily="34" charset="0"/>
                <a:cs typeface="Arial" panose="020B0604020202020204" pitchFamily="34" charset="0"/>
              </a:rPr>
              <a:t>ARTÍCULO </a:t>
            </a:r>
            <a:r>
              <a:rPr lang="es-MX" b="1" dirty="0">
                <a:latin typeface="Arial" panose="020B0604020202020204" pitchFamily="34" charset="0"/>
                <a:cs typeface="Arial" panose="020B0604020202020204" pitchFamily="34" charset="0"/>
              </a:rPr>
              <a:t>58 </a:t>
            </a:r>
            <a:endParaRPr lang="es-MX" dirty="0">
              <a:latin typeface="Arial" panose="020B0604020202020204" pitchFamily="34" charset="0"/>
              <a:cs typeface="Arial" panose="020B0604020202020204" pitchFamily="34" charset="0"/>
            </a:endParaRPr>
          </a:p>
          <a:p>
            <a:pPr marL="0" indent="0" algn="just">
              <a:buNone/>
            </a:pPr>
            <a:r>
              <a:rPr lang="es-MX" b="1" dirty="0" smtClean="0">
                <a:latin typeface="Arial" panose="020B0604020202020204" pitchFamily="34" charset="0"/>
                <a:cs typeface="Arial" panose="020B0604020202020204" pitchFamily="34" charset="0"/>
              </a:rPr>
              <a:t>1</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Las disposiciones del presente Capítulo son de carácter obligatorio para los Partidos Políticos sin perjuicio de lo dispuesto en Ley General de Partidos Políticos, esta Ley y la legislación estatal en materia de transparencia.</a:t>
            </a:r>
          </a:p>
          <a:p>
            <a:pPr marL="0" indent="0" algn="just">
              <a:buNone/>
            </a:pPr>
            <a:r>
              <a:rPr lang="es-MX" b="1" dirty="0" smtClean="0">
                <a:latin typeface="Arial" panose="020B0604020202020204" pitchFamily="34" charset="0"/>
                <a:cs typeface="Arial" panose="020B0604020202020204" pitchFamily="34" charset="0"/>
              </a:rPr>
              <a:t>2</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Toda persona tiene derecho a acceder a la información en posesión de los Partidos Políticos y agrupaciones políticas de conformidad con lo establecido en la Ley General de Partidos Políticos, la Ley de Transparencia y Acceso a la Información Pública del Estado de Tabasco, esta Ley y las demás normas que en lo conducente, resulten aplicables. </a:t>
            </a:r>
          </a:p>
          <a:p>
            <a:pPr marL="0" indent="0" algn="just">
              <a:buNone/>
            </a:pPr>
            <a:endParaRPr lang="es-MX" b="1" dirty="0">
              <a:latin typeface="Arial" panose="020B0604020202020204" pitchFamily="34" charset="0"/>
              <a:cs typeface="Arial" panose="020B0604020202020204" pitchFamily="34" charset="0"/>
            </a:endParaRPr>
          </a:p>
          <a:p>
            <a:pPr marL="0" indent="0" algn="just">
              <a:buNone/>
            </a:pPr>
            <a:r>
              <a:rPr lang="es-MX" b="1" dirty="0" smtClean="0">
                <a:latin typeface="Arial" panose="020B0604020202020204" pitchFamily="34" charset="0"/>
                <a:cs typeface="Arial" panose="020B0604020202020204" pitchFamily="34" charset="0"/>
              </a:rPr>
              <a:t>ARTÍCULO </a:t>
            </a:r>
            <a:r>
              <a:rPr lang="es-MX" b="1" dirty="0">
                <a:latin typeface="Arial" panose="020B0604020202020204" pitchFamily="34" charset="0"/>
                <a:cs typeface="Arial" panose="020B0604020202020204" pitchFamily="34" charset="0"/>
              </a:rPr>
              <a:t>59</a:t>
            </a:r>
            <a:r>
              <a:rPr lang="es-MX" dirty="0">
                <a:latin typeface="Arial" panose="020B0604020202020204" pitchFamily="34" charset="0"/>
                <a:cs typeface="Arial" panose="020B0604020202020204" pitchFamily="34" charset="0"/>
              </a:rPr>
              <a:t>.   </a:t>
            </a:r>
          </a:p>
          <a:p>
            <a:pPr marL="0" indent="0" algn="just">
              <a:buNone/>
            </a:pPr>
            <a:r>
              <a:rPr lang="es-MX" b="1" dirty="0" smtClean="0">
                <a:latin typeface="Arial" panose="020B0604020202020204" pitchFamily="34" charset="0"/>
                <a:cs typeface="Arial" panose="020B0604020202020204" pitchFamily="34" charset="0"/>
              </a:rPr>
              <a:t>1</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Además de la información mínima de oficio que los Partidos Políticos y las agrupaciones políticas deben poner a disposición del público de conformidad con la Ley de Transparencia y Acceso a la Información Pública del Estado de </a:t>
            </a:r>
            <a:r>
              <a:rPr lang="es-MX" dirty="0" smtClean="0">
                <a:latin typeface="Arial" panose="020B0604020202020204" pitchFamily="34" charset="0"/>
                <a:cs typeface="Arial" panose="020B0604020202020204" pitchFamily="34" charset="0"/>
              </a:rPr>
              <a:t>Tabasco, están </a:t>
            </a:r>
            <a:r>
              <a:rPr lang="es-MX" dirty="0">
                <a:latin typeface="Arial" panose="020B0604020202020204" pitchFamily="34" charset="0"/>
                <a:cs typeface="Arial" panose="020B0604020202020204" pitchFamily="34" charset="0"/>
              </a:rPr>
              <a:t>obligados a difundir en su respectivo portal de transparencia lo siguiente:  </a:t>
            </a:r>
          </a:p>
          <a:p>
            <a:pPr marL="0" indent="0" algn="just">
              <a:buNone/>
            </a:pPr>
            <a:r>
              <a:rPr lang="es-MX" b="1" dirty="0" smtClean="0">
                <a:latin typeface="Arial" panose="020B0604020202020204" pitchFamily="34" charset="0"/>
                <a:cs typeface="Arial" panose="020B0604020202020204" pitchFamily="34" charset="0"/>
              </a:rPr>
              <a:t>I</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Sus documentos básicos; </a:t>
            </a:r>
          </a:p>
          <a:p>
            <a:pPr marL="0" indent="0" algn="just">
              <a:buNone/>
            </a:pPr>
            <a:r>
              <a:rPr lang="es-MX" b="1" dirty="0" smtClean="0">
                <a:latin typeface="Arial" panose="020B0604020202020204" pitchFamily="34" charset="0"/>
                <a:cs typeface="Arial" panose="020B0604020202020204" pitchFamily="34" charset="0"/>
              </a:rPr>
              <a:t>II</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Las facultades de sus órganos de dirección; </a:t>
            </a:r>
          </a:p>
          <a:p>
            <a:pPr marL="0" indent="0" algn="just">
              <a:buNone/>
            </a:pPr>
            <a:r>
              <a:rPr lang="es-MX" b="1" dirty="0" smtClean="0">
                <a:latin typeface="Arial" panose="020B0604020202020204" pitchFamily="34" charset="0"/>
                <a:cs typeface="Arial" panose="020B0604020202020204" pitchFamily="34" charset="0"/>
              </a:rPr>
              <a:t>III</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Los reglamentos, acuerdos y demás disposiciones de carácter general, aprobados  por sus órganos de dirección, que regulen su vida interna, las obligaciones y derechos de sus militantes, la elección de sus dirigentes y la postulación de sus candidatos a cargos de elección popular;</a:t>
            </a:r>
          </a:p>
          <a:p>
            <a:pPr marL="0" indent="0">
              <a:buNone/>
            </a:pPr>
            <a:endParaRPr lang="es-MX" dirty="0"/>
          </a:p>
        </p:txBody>
      </p:sp>
    </p:spTree>
    <p:extLst>
      <p:ext uri="{BB962C8B-B14F-4D97-AF65-F5344CB8AC3E}">
        <p14:creationId xmlns:p14="http://schemas.microsoft.com/office/powerpoint/2010/main" val="14788914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40675"/>
            <a:ext cx="9325982" cy="5993176"/>
          </a:xfrm>
        </p:spPr>
        <p:txBody>
          <a:bodyPr>
            <a:normAutofit/>
          </a:bodyPr>
          <a:lstStyle/>
          <a:p>
            <a:pPr marL="0" indent="0" algn="just">
              <a:buNone/>
            </a:pPr>
            <a:r>
              <a:rPr lang="es-MX" b="1" dirty="0">
                <a:latin typeface="Arial" panose="020B0604020202020204" pitchFamily="34" charset="0"/>
                <a:cs typeface="Arial" panose="020B0604020202020204" pitchFamily="34" charset="0"/>
              </a:rPr>
              <a:t>ARTÍCULO 58 </a:t>
            </a:r>
            <a:endParaRPr lang="es-MX" dirty="0">
              <a:latin typeface="Arial" panose="020B0604020202020204" pitchFamily="34" charset="0"/>
              <a:cs typeface="Arial" panose="020B0604020202020204" pitchFamily="34" charset="0"/>
            </a:endParaRPr>
          </a:p>
          <a:p>
            <a:pPr marL="0" indent="0" algn="just">
              <a:buNone/>
            </a:pPr>
            <a:r>
              <a:rPr lang="es-MX" b="1" dirty="0" smtClean="0">
                <a:latin typeface="Arial" panose="020B0604020202020204" pitchFamily="34" charset="0"/>
                <a:cs typeface="Arial" panose="020B0604020202020204" pitchFamily="34" charset="0"/>
              </a:rPr>
              <a:t>1</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Las disposiciones del presente Capítulo son de carácter obligatorio para los Partidos Políticos sin perjuicio de lo dispuesto en Ley General de Partidos Políticos, esta Ley y la legislación estatal en materia de transparencia.</a:t>
            </a:r>
          </a:p>
          <a:p>
            <a:pPr marL="0" indent="0" algn="just">
              <a:buNone/>
            </a:pPr>
            <a:r>
              <a:rPr lang="es-MX" b="1" dirty="0" smtClean="0">
                <a:latin typeface="Arial" panose="020B0604020202020204" pitchFamily="34" charset="0"/>
                <a:cs typeface="Arial" panose="020B0604020202020204" pitchFamily="34" charset="0"/>
              </a:rPr>
              <a:t>2</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Toda persona tiene derecho a acceder a la información en posesión de los Partidos Políticos y agrupaciones políticas de conformidad con lo establecido en la Ley General de Partidos Políticos, la Ley de Transparencia y Acceso a la Información Pública del Estado de Tabasco, esta Ley y las demás normas que en lo conducente, resulten aplicables. </a:t>
            </a:r>
          </a:p>
          <a:p>
            <a:pPr marL="0" indent="0" algn="just">
              <a:buNone/>
            </a:pPr>
            <a:endParaRPr lang="es-MX" b="1" dirty="0" smtClean="0">
              <a:latin typeface="Arial" panose="020B0604020202020204" pitchFamily="34" charset="0"/>
              <a:cs typeface="Arial" panose="020B0604020202020204" pitchFamily="34" charset="0"/>
            </a:endParaRPr>
          </a:p>
          <a:p>
            <a:pPr marL="0" indent="0" algn="just">
              <a:buNone/>
            </a:pPr>
            <a:r>
              <a:rPr lang="es-MX" b="1" dirty="0" smtClean="0">
                <a:latin typeface="Arial" panose="020B0604020202020204" pitchFamily="34" charset="0"/>
                <a:cs typeface="Arial" panose="020B0604020202020204" pitchFamily="34" charset="0"/>
              </a:rPr>
              <a:t>ARTÍCULO </a:t>
            </a:r>
            <a:r>
              <a:rPr lang="es-MX" b="1" dirty="0">
                <a:latin typeface="Arial" panose="020B0604020202020204" pitchFamily="34" charset="0"/>
                <a:cs typeface="Arial" panose="020B0604020202020204" pitchFamily="34" charset="0"/>
              </a:rPr>
              <a:t>59</a:t>
            </a:r>
            <a:r>
              <a:rPr lang="es-MX" dirty="0">
                <a:latin typeface="Arial" panose="020B0604020202020204" pitchFamily="34" charset="0"/>
                <a:cs typeface="Arial" panose="020B0604020202020204" pitchFamily="34" charset="0"/>
              </a:rPr>
              <a:t>.   </a:t>
            </a:r>
          </a:p>
          <a:p>
            <a:pPr marL="0" indent="0" algn="just">
              <a:buNone/>
            </a:pPr>
            <a:r>
              <a:rPr lang="es-MX" b="1" dirty="0" smtClean="0">
                <a:latin typeface="Arial" panose="020B0604020202020204" pitchFamily="34" charset="0"/>
                <a:cs typeface="Arial" panose="020B0604020202020204" pitchFamily="34" charset="0"/>
              </a:rPr>
              <a:t>1</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Además de la información mínima de oficio que los Partidos Políticos y las agrupaciones políticas deben poner a disposición del público de conformidad con la Ley de Transparencia y Acceso a la Información Pública del Estado de </a:t>
            </a:r>
            <a:r>
              <a:rPr lang="es-MX" dirty="0" smtClean="0">
                <a:latin typeface="Arial" panose="020B0604020202020204" pitchFamily="34" charset="0"/>
                <a:cs typeface="Arial" panose="020B0604020202020204" pitchFamily="34" charset="0"/>
              </a:rPr>
              <a:t>Tabasco, están </a:t>
            </a:r>
            <a:r>
              <a:rPr lang="es-MX" dirty="0">
                <a:latin typeface="Arial" panose="020B0604020202020204" pitchFamily="34" charset="0"/>
                <a:cs typeface="Arial" panose="020B0604020202020204" pitchFamily="34" charset="0"/>
              </a:rPr>
              <a:t>obligados a difundir en su respectivo portal de transparencia lo siguiente:  </a:t>
            </a:r>
          </a:p>
          <a:p>
            <a:pPr marL="0" indent="0" algn="just">
              <a:buNone/>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878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709863"/>
            <a:ext cx="9248719" cy="5606716"/>
          </a:xfrm>
        </p:spPr>
        <p:txBody>
          <a:bodyPr/>
          <a:lstStyle/>
          <a:p>
            <a:pPr marL="0" indent="0" algn="just">
              <a:buNone/>
            </a:pPr>
            <a:r>
              <a:rPr lang="es-MX" b="1" dirty="0">
                <a:latin typeface="Arial" panose="020B0604020202020204" pitchFamily="34" charset="0"/>
                <a:cs typeface="Arial" panose="020B0604020202020204" pitchFamily="34" charset="0"/>
              </a:rPr>
              <a:t>I. </a:t>
            </a:r>
            <a:r>
              <a:rPr lang="es-MX" dirty="0">
                <a:latin typeface="Arial" panose="020B0604020202020204" pitchFamily="34" charset="0"/>
                <a:cs typeface="Arial" panose="020B0604020202020204" pitchFamily="34" charset="0"/>
              </a:rPr>
              <a:t>Sus documentos básicos; </a:t>
            </a:r>
          </a:p>
          <a:p>
            <a:pPr marL="0" indent="0" algn="just">
              <a:buNone/>
            </a:pPr>
            <a:r>
              <a:rPr lang="es-MX" b="1" dirty="0">
                <a:latin typeface="Arial" panose="020B0604020202020204" pitchFamily="34" charset="0"/>
                <a:cs typeface="Arial" panose="020B0604020202020204" pitchFamily="34" charset="0"/>
              </a:rPr>
              <a:t>II. </a:t>
            </a:r>
            <a:r>
              <a:rPr lang="es-MX" dirty="0">
                <a:latin typeface="Arial" panose="020B0604020202020204" pitchFamily="34" charset="0"/>
                <a:cs typeface="Arial" panose="020B0604020202020204" pitchFamily="34" charset="0"/>
              </a:rPr>
              <a:t>Las facultades de sus órganos de dirección; </a:t>
            </a:r>
          </a:p>
          <a:p>
            <a:pPr marL="0" indent="0" algn="just">
              <a:buNone/>
            </a:pPr>
            <a:r>
              <a:rPr lang="es-MX" b="1" dirty="0">
                <a:latin typeface="Arial" panose="020B0604020202020204" pitchFamily="34" charset="0"/>
                <a:cs typeface="Arial" panose="020B0604020202020204" pitchFamily="34" charset="0"/>
              </a:rPr>
              <a:t>III. </a:t>
            </a:r>
            <a:r>
              <a:rPr lang="es-MX" dirty="0">
                <a:latin typeface="Arial" panose="020B0604020202020204" pitchFamily="34" charset="0"/>
                <a:cs typeface="Arial" panose="020B0604020202020204" pitchFamily="34" charset="0"/>
              </a:rPr>
              <a:t>Los reglamentos, acuerdos y demás disposiciones de carácter general, aprobados  por sus órganos de dirección, que regulen su vida interna, las obligaciones y derechos de sus militantes, la elección de sus dirigentes y la postulación de sus candidatos a cargos de elección popular;</a:t>
            </a:r>
          </a:p>
          <a:p>
            <a:pPr marL="0" indent="0" algn="just">
              <a:buNone/>
            </a:pPr>
            <a:r>
              <a:rPr lang="es-MX" b="1" dirty="0">
                <a:latin typeface="Arial" panose="020B0604020202020204" pitchFamily="34" charset="0"/>
                <a:cs typeface="Arial" panose="020B0604020202020204" pitchFamily="34" charset="0"/>
              </a:rPr>
              <a:t>XI. </a:t>
            </a:r>
            <a:r>
              <a:rPr lang="es-MX" dirty="0">
                <a:latin typeface="Arial" panose="020B0604020202020204" pitchFamily="34" charset="0"/>
                <a:cs typeface="Arial" panose="020B0604020202020204" pitchFamily="34" charset="0"/>
              </a:rPr>
              <a:t>Los informes, anuales o parciales, de ingresos y gastos, tanto ordinarios como de precampaña y campaña; el estado de situación patrimonial; así como los anexos que formen parte integrante de los documentos anteriores; la relación de donantes y los montos aportados por cada uno; así como los dictámenes que recaigan a dichos informes. Se difundirá también el dictamen y resolución que la autoridad competente haya aprobado respecto de los informes que se refieren en esta fracción; </a:t>
            </a:r>
            <a:endParaRPr lang="es-MX" dirty="0" smtClean="0">
              <a:latin typeface="Arial" panose="020B0604020202020204" pitchFamily="34" charset="0"/>
              <a:cs typeface="Arial" panose="020B0604020202020204" pitchFamily="34" charset="0"/>
            </a:endParaRPr>
          </a:p>
          <a:p>
            <a:pPr marL="0" indent="0" algn="just">
              <a:buNone/>
            </a:pPr>
            <a:r>
              <a:rPr lang="es-MX" b="1" dirty="0" smtClean="0">
                <a:latin typeface="Arial" panose="020B0604020202020204" pitchFamily="34" charset="0"/>
                <a:cs typeface="Arial" panose="020B0604020202020204" pitchFamily="34" charset="0"/>
              </a:rPr>
              <a:t>XII</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Los contratos y convenios suscritos para la adquisición, arrendamiento, concesiones y prestación de bienes y servicios</a:t>
            </a:r>
            <a:r>
              <a:rPr lang="es-MX" dirty="0" smtClean="0">
                <a:latin typeface="Arial" panose="020B0604020202020204" pitchFamily="34" charset="0"/>
                <a:cs typeface="Arial" panose="020B0604020202020204" pitchFamily="34" charset="0"/>
              </a:rPr>
              <a:t>;</a:t>
            </a:r>
            <a:r>
              <a:rPr lang="es-MX" b="1" dirty="0">
                <a:latin typeface="Arial" panose="020B0604020202020204" pitchFamily="34" charset="0"/>
                <a:cs typeface="Arial" panose="020B0604020202020204" pitchFamily="34" charset="0"/>
              </a:rPr>
              <a:t> </a:t>
            </a:r>
            <a:endParaRPr lang="es-MX" b="1" dirty="0" smtClean="0">
              <a:latin typeface="Arial" panose="020B0604020202020204" pitchFamily="34" charset="0"/>
              <a:cs typeface="Arial" panose="020B0604020202020204" pitchFamily="34" charset="0"/>
            </a:endParaRPr>
          </a:p>
          <a:p>
            <a:pPr marL="0" indent="0" algn="just">
              <a:buNone/>
            </a:pPr>
            <a:r>
              <a:rPr lang="es-MX" b="1" dirty="0" smtClean="0">
                <a:latin typeface="Arial" panose="020B0604020202020204" pitchFamily="34" charset="0"/>
                <a:cs typeface="Arial" panose="020B0604020202020204" pitchFamily="34" charset="0"/>
              </a:rPr>
              <a:t>XIII</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Los Resultados de revisiones, informes, verificaciones y auditorías de que sean objeto con motivo de la fiscalización de sus recursos por la autoridad competente, una vez concluidas; así como su debido cumplimiento;</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endParaRPr lang="es-MX" b="1" dirty="0" smtClean="0">
              <a:latin typeface="Arial" panose="020B0604020202020204" pitchFamily="34" charset="0"/>
              <a:cs typeface="Arial" panose="020B0604020202020204" pitchFamily="34" charset="0"/>
            </a:endParaRPr>
          </a:p>
          <a:p>
            <a:pPr marL="0" indent="0" algn="just">
              <a:buNone/>
            </a:pPr>
            <a:endParaRPr lang="es-MX" dirty="0" smtClean="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9062172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451692"/>
            <a:ext cx="9717951" cy="6273961"/>
          </a:xfrm>
        </p:spPr>
        <p:txBody>
          <a:bodyPr>
            <a:normAutofit fontScale="55000" lnSpcReduction="20000"/>
          </a:bodyPr>
          <a:lstStyle/>
          <a:p>
            <a:pPr marL="0" indent="0" algn="just">
              <a:buNone/>
            </a:pPr>
            <a:r>
              <a:rPr lang="es-MX" sz="2900" b="1" dirty="0" smtClean="0">
                <a:latin typeface="Arial" panose="020B0604020202020204" pitchFamily="34" charset="0"/>
                <a:cs typeface="Arial" panose="020B0604020202020204" pitchFamily="34" charset="0"/>
              </a:rPr>
              <a:t>XIV</a:t>
            </a:r>
            <a:r>
              <a:rPr lang="es-MX" sz="2900" b="1" dirty="0">
                <a:latin typeface="Arial" panose="020B0604020202020204" pitchFamily="34" charset="0"/>
                <a:cs typeface="Arial" panose="020B0604020202020204" pitchFamily="34" charset="0"/>
              </a:rPr>
              <a:t>. </a:t>
            </a:r>
            <a:r>
              <a:rPr lang="es-MX" sz="2900" dirty="0">
                <a:latin typeface="Arial" panose="020B0604020202020204" pitchFamily="34" charset="0"/>
                <a:cs typeface="Arial" panose="020B0604020202020204" pitchFamily="34" charset="0"/>
              </a:rPr>
              <a:t>Las Sentencias de los órganos jurisdiccionales estatales o nacionales en los que el partido sea parte del proceso así como su forma de acatarla; </a:t>
            </a:r>
          </a:p>
          <a:p>
            <a:pPr marL="0" indent="0" algn="just">
              <a:buNone/>
            </a:pPr>
            <a:r>
              <a:rPr lang="es-MX" sz="2900" b="1" dirty="0">
                <a:latin typeface="Arial" panose="020B0604020202020204" pitchFamily="34" charset="0"/>
                <a:cs typeface="Arial" panose="020B0604020202020204" pitchFamily="34" charset="0"/>
              </a:rPr>
              <a:t>XV. </a:t>
            </a:r>
            <a:r>
              <a:rPr lang="es-MX" sz="2900" dirty="0">
                <a:latin typeface="Arial" panose="020B0604020202020204" pitchFamily="34" charset="0"/>
                <a:cs typeface="Arial" panose="020B0604020202020204" pitchFamily="34" charset="0"/>
              </a:rPr>
              <a:t>Las resoluciones que emitan sus órganos disciplinarios de cualquier nivel o </a:t>
            </a:r>
            <a:r>
              <a:rPr lang="es-MX" sz="2900" dirty="0" smtClean="0">
                <a:latin typeface="Arial" panose="020B0604020202020204" pitchFamily="34" charset="0"/>
                <a:cs typeface="Arial" panose="020B0604020202020204" pitchFamily="34" charset="0"/>
              </a:rPr>
              <a:t>de control </a:t>
            </a:r>
            <a:r>
              <a:rPr lang="es-MX" sz="2900" dirty="0">
                <a:latin typeface="Arial" panose="020B0604020202020204" pitchFamily="34" charset="0"/>
                <a:cs typeface="Arial" panose="020B0604020202020204" pitchFamily="34" charset="0"/>
              </a:rPr>
              <a:t>interno, una vez que hayan causado estado; </a:t>
            </a:r>
          </a:p>
          <a:p>
            <a:pPr marL="0" indent="0" algn="just">
              <a:buNone/>
            </a:pPr>
            <a:r>
              <a:rPr lang="es-MX" sz="2900" b="1" dirty="0" smtClean="0">
                <a:latin typeface="Arial" panose="020B0604020202020204" pitchFamily="34" charset="0"/>
                <a:cs typeface="Arial" panose="020B0604020202020204" pitchFamily="34" charset="0"/>
              </a:rPr>
              <a:t>XVI</a:t>
            </a:r>
            <a:r>
              <a:rPr lang="es-MX" sz="2900" b="1" dirty="0">
                <a:latin typeface="Arial" panose="020B0604020202020204" pitchFamily="34" charset="0"/>
                <a:cs typeface="Arial" panose="020B0604020202020204" pitchFamily="34" charset="0"/>
              </a:rPr>
              <a:t>. </a:t>
            </a:r>
            <a:r>
              <a:rPr lang="es-MX" sz="2900" dirty="0">
                <a:latin typeface="Arial" panose="020B0604020202020204" pitchFamily="34" charset="0"/>
                <a:cs typeface="Arial" panose="020B0604020202020204" pitchFamily="34" charset="0"/>
              </a:rPr>
              <a:t>Los nombres de sus representantes ante los órganos electorales; </a:t>
            </a:r>
          </a:p>
          <a:p>
            <a:pPr marL="0" indent="0" algn="just">
              <a:buNone/>
            </a:pPr>
            <a:r>
              <a:rPr lang="es-MX" sz="2900" b="1" dirty="0" smtClean="0">
                <a:latin typeface="Arial" panose="020B0604020202020204" pitchFamily="34" charset="0"/>
                <a:cs typeface="Arial" panose="020B0604020202020204" pitchFamily="34" charset="0"/>
              </a:rPr>
              <a:t>XVII</a:t>
            </a:r>
            <a:r>
              <a:rPr lang="es-MX" sz="2900" b="1" dirty="0">
                <a:latin typeface="Arial" panose="020B0604020202020204" pitchFamily="34" charset="0"/>
                <a:cs typeface="Arial" panose="020B0604020202020204" pitchFamily="34" charset="0"/>
              </a:rPr>
              <a:t>. </a:t>
            </a:r>
            <a:r>
              <a:rPr lang="es-MX" sz="2900" dirty="0">
                <a:latin typeface="Arial" panose="020B0604020202020204" pitchFamily="34" charset="0"/>
                <a:cs typeface="Arial" panose="020B0604020202020204" pitchFamily="34" charset="0"/>
              </a:rPr>
              <a:t>El listado de las fundaciones, centros o institutos de investigación o capacitación, o  cualquier otro, que reciban apoyo económico permanente del Partido Político;</a:t>
            </a:r>
          </a:p>
          <a:p>
            <a:pPr marL="0" indent="0" algn="just">
              <a:buNone/>
            </a:pPr>
            <a:r>
              <a:rPr lang="es-MX" sz="2900" b="1" dirty="0" smtClean="0">
                <a:latin typeface="Arial" panose="020B0604020202020204" pitchFamily="34" charset="0"/>
                <a:cs typeface="Arial" panose="020B0604020202020204" pitchFamily="34" charset="0"/>
              </a:rPr>
              <a:t>XVIII</a:t>
            </a:r>
            <a:r>
              <a:rPr lang="es-MX" sz="2900" b="1" dirty="0">
                <a:latin typeface="Arial" panose="020B0604020202020204" pitchFamily="34" charset="0"/>
                <a:cs typeface="Arial" panose="020B0604020202020204" pitchFamily="34" charset="0"/>
              </a:rPr>
              <a:t>. </a:t>
            </a:r>
            <a:r>
              <a:rPr lang="es-MX" sz="2900" dirty="0">
                <a:latin typeface="Arial" panose="020B0604020202020204" pitchFamily="34" charset="0"/>
                <a:cs typeface="Arial" panose="020B0604020202020204" pitchFamily="34" charset="0"/>
              </a:rPr>
              <a:t>Las resoluciones relativas a garantizar los derechos de sus militantes, así como su cabal cumplimiento, y </a:t>
            </a:r>
          </a:p>
          <a:p>
            <a:pPr marL="0" indent="0" algn="just">
              <a:buNone/>
            </a:pPr>
            <a:r>
              <a:rPr lang="es-MX" sz="2900" b="1" dirty="0" smtClean="0">
                <a:latin typeface="Arial" panose="020B0604020202020204" pitchFamily="34" charset="0"/>
                <a:cs typeface="Arial" panose="020B0604020202020204" pitchFamily="34" charset="0"/>
              </a:rPr>
              <a:t>XIX</a:t>
            </a:r>
            <a:r>
              <a:rPr lang="es-MX" sz="2900" b="1" dirty="0">
                <a:latin typeface="Arial" panose="020B0604020202020204" pitchFamily="34" charset="0"/>
                <a:cs typeface="Arial" panose="020B0604020202020204" pitchFamily="34" charset="0"/>
              </a:rPr>
              <a:t>. </a:t>
            </a:r>
            <a:r>
              <a:rPr lang="es-MX" sz="2900" dirty="0">
                <a:latin typeface="Arial" panose="020B0604020202020204" pitchFamily="34" charset="0"/>
                <a:cs typeface="Arial" panose="020B0604020202020204" pitchFamily="34" charset="0"/>
              </a:rPr>
              <a:t>La demás que señalen esta Ley o las leyes aplicables. </a:t>
            </a:r>
            <a:endParaRPr lang="es-MX" sz="2900" dirty="0" smtClean="0">
              <a:latin typeface="Arial" panose="020B0604020202020204" pitchFamily="34" charset="0"/>
              <a:cs typeface="Arial" panose="020B0604020202020204" pitchFamily="34" charset="0"/>
            </a:endParaRPr>
          </a:p>
          <a:p>
            <a:pPr marL="0" indent="0" algn="just">
              <a:buNone/>
            </a:pPr>
            <a:endParaRPr lang="es-MX" sz="2900" b="1" dirty="0">
              <a:latin typeface="Arial" panose="020B0604020202020204" pitchFamily="34" charset="0"/>
              <a:cs typeface="Arial" panose="020B0604020202020204" pitchFamily="34" charset="0"/>
            </a:endParaRPr>
          </a:p>
          <a:p>
            <a:pPr marL="0" indent="0" algn="just">
              <a:buNone/>
            </a:pPr>
            <a:r>
              <a:rPr lang="es-MX" sz="2900" b="1" dirty="0" smtClean="0">
                <a:latin typeface="Arial" panose="020B0604020202020204" pitchFamily="34" charset="0"/>
                <a:cs typeface="Arial" panose="020B0604020202020204" pitchFamily="34" charset="0"/>
              </a:rPr>
              <a:t>ARTÍCULO </a:t>
            </a:r>
            <a:r>
              <a:rPr lang="es-MX" sz="2900" b="1" dirty="0">
                <a:latin typeface="Arial" panose="020B0604020202020204" pitchFamily="34" charset="0"/>
                <a:cs typeface="Arial" panose="020B0604020202020204" pitchFamily="34" charset="0"/>
              </a:rPr>
              <a:t>60</a:t>
            </a:r>
            <a:r>
              <a:rPr lang="es-MX" sz="2900" dirty="0">
                <a:latin typeface="Arial" panose="020B0604020202020204" pitchFamily="34" charset="0"/>
                <a:cs typeface="Arial" panose="020B0604020202020204" pitchFamily="34" charset="0"/>
              </a:rPr>
              <a:t>.   </a:t>
            </a:r>
          </a:p>
          <a:p>
            <a:pPr marL="0" indent="0" algn="just">
              <a:buNone/>
            </a:pPr>
            <a:r>
              <a:rPr lang="es-MX" sz="3300" b="1" dirty="0">
                <a:latin typeface="Arial" panose="020B0604020202020204" pitchFamily="34" charset="0"/>
                <a:cs typeface="Arial" panose="020B0604020202020204" pitchFamily="34" charset="0"/>
              </a:rPr>
              <a:t>1. </a:t>
            </a:r>
            <a:r>
              <a:rPr lang="es-MX" sz="3300" dirty="0">
                <a:latin typeface="Arial" panose="020B0604020202020204" pitchFamily="34" charset="0"/>
                <a:cs typeface="Arial" panose="020B0604020202020204" pitchFamily="34" charset="0"/>
              </a:rPr>
              <a:t>No será pública la información relativa a los procesos deliberativos de los órganos internos de los partidos; la correspondiente a sus estrategias políticas y de campañas electorales; la contenida en todo tipo de encuestas por ellos ordenadas, así como la referida a las actividades de naturaleza privada, personal o familiar, de sus afiliados, dirigentes, precandidatos y candidatos a cargos de elección popular. </a:t>
            </a:r>
          </a:p>
          <a:p>
            <a:pPr marL="0" indent="0">
              <a:buNone/>
            </a:pPr>
            <a:endParaRPr lang="es-MX" sz="3300" dirty="0">
              <a:latin typeface="Arial" panose="020B0604020202020204" pitchFamily="34" charset="0"/>
              <a:cs typeface="Arial" panose="020B0604020202020204" pitchFamily="34" charset="0"/>
            </a:endParaRPr>
          </a:p>
          <a:p>
            <a:pPr marL="0" indent="0" algn="just">
              <a:buNone/>
            </a:pPr>
            <a:endParaRPr lang="es-MX" sz="3300" dirty="0" smtClean="0">
              <a:latin typeface="Arial" panose="020B0604020202020204" pitchFamily="34" charset="0"/>
              <a:cs typeface="Arial" panose="020B0604020202020204" pitchFamily="34" charset="0"/>
            </a:endParaRPr>
          </a:p>
          <a:p>
            <a:pPr marL="0" indent="0" algn="just">
              <a:buNone/>
            </a:pPr>
            <a:endParaRPr lang="es-MX" sz="3300" dirty="0">
              <a:latin typeface="Arial" panose="020B0604020202020204" pitchFamily="34" charset="0"/>
              <a:cs typeface="Arial" panose="020B0604020202020204" pitchFamily="34" charset="0"/>
            </a:endParaRPr>
          </a:p>
          <a:p>
            <a:pPr marL="0" indent="0" algn="just">
              <a:buNone/>
            </a:pPr>
            <a:endParaRPr lang="es-MX" sz="2900" dirty="0">
              <a:latin typeface="Arial" panose="020B0604020202020204" pitchFamily="34" charset="0"/>
              <a:cs typeface="Arial" panose="020B0604020202020204" pitchFamily="34" charset="0"/>
            </a:endParaRPr>
          </a:p>
          <a:p>
            <a:pPr marL="0" indent="0" algn="just">
              <a:buNone/>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740570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385591"/>
            <a:ext cx="9320909" cy="6125378"/>
          </a:xfrm>
        </p:spPr>
        <p:txBody>
          <a:bodyPr>
            <a:normAutofit/>
          </a:bodyPr>
          <a:lstStyle/>
          <a:p>
            <a:pPr marL="0" indent="0" algn="just">
              <a:buNone/>
            </a:pPr>
            <a:r>
              <a:rPr lang="es-MX" sz="1600" b="1" dirty="0">
                <a:latin typeface="Arial" panose="020B0604020202020204" pitchFamily="34" charset="0"/>
                <a:cs typeface="Arial" panose="020B0604020202020204" pitchFamily="34" charset="0"/>
              </a:rPr>
              <a:t>2. </a:t>
            </a:r>
            <a:r>
              <a:rPr lang="es-MX" sz="1600" dirty="0">
                <a:latin typeface="Arial" panose="020B0604020202020204" pitchFamily="34" charset="0"/>
                <a:cs typeface="Arial" panose="020B0604020202020204" pitchFamily="34" charset="0"/>
              </a:rPr>
              <a:t>La información que contenga los datos personales de los afiliados, </a:t>
            </a:r>
            <a:r>
              <a:rPr lang="es-MX" sz="1600" dirty="0" smtClean="0">
                <a:latin typeface="Arial" panose="020B0604020202020204" pitchFamily="34" charset="0"/>
                <a:cs typeface="Arial" panose="020B0604020202020204" pitchFamily="34" charset="0"/>
              </a:rPr>
              <a:t>dirigentes, precandidatos </a:t>
            </a:r>
            <a:r>
              <a:rPr lang="es-MX" sz="1600" dirty="0">
                <a:latin typeface="Arial" panose="020B0604020202020204" pitchFamily="34" charset="0"/>
                <a:cs typeface="Arial" panose="020B0604020202020204" pitchFamily="34" charset="0"/>
              </a:rPr>
              <a:t>y candidatos a cargos de elección popular, será reservada en términos de la legislación aplicable a la protección de datos personales y la </a:t>
            </a:r>
            <a:r>
              <a:rPr lang="es-MX" sz="1600" dirty="0" smtClean="0">
                <a:latin typeface="Arial" panose="020B0604020202020204" pitchFamily="34" charset="0"/>
                <a:cs typeface="Arial" panose="020B0604020202020204" pitchFamily="34" charset="0"/>
              </a:rPr>
              <a:t>Ley General </a:t>
            </a:r>
            <a:r>
              <a:rPr lang="es-MX" sz="1600" dirty="0">
                <a:latin typeface="Arial" panose="020B0604020202020204" pitchFamily="34" charset="0"/>
                <a:cs typeface="Arial" panose="020B0604020202020204" pitchFamily="34" charset="0"/>
              </a:rPr>
              <a:t>de Partidos Políticos.</a:t>
            </a:r>
          </a:p>
          <a:p>
            <a:pPr marL="0" indent="0" algn="just">
              <a:buNone/>
            </a:pPr>
            <a:r>
              <a:rPr lang="es-MX" sz="1600" b="1" dirty="0" smtClean="0">
                <a:latin typeface="Arial" panose="020B0604020202020204" pitchFamily="34" charset="0"/>
                <a:cs typeface="Arial" panose="020B0604020202020204" pitchFamily="34" charset="0"/>
              </a:rPr>
              <a:t>3</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Se considerará reservada la información relativa a los juicios en curso, de cualquier naturaleza, en que los Partidos Políticos sean parte, hasta que se encuentren en estado de cosa juzgada.</a:t>
            </a:r>
          </a:p>
          <a:p>
            <a:pPr marL="0" indent="0" algn="just">
              <a:buNone/>
            </a:pPr>
            <a:r>
              <a:rPr lang="es-MX" sz="1600" b="1" dirty="0" smtClean="0">
                <a:latin typeface="Arial" panose="020B0604020202020204" pitchFamily="34" charset="0"/>
                <a:cs typeface="Arial" panose="020B0604020202020204" pitchFamily="34" charset="0"/>
              </a:rPr>
              <a:t>4</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No se podrá reservar la información relativa a la asignación y ejercicio de los gastos de campañas, precampañas y gastos en general del partido político con cuenta al presupuesto público, ni las aportaciones de cualquier tipo o especie que realicen los particulares sin importar el destino de los recursos aportados. </a:t>
            </a:r>
          </a:p>
          <a:p>
            <a:pPr marL="0" indent="0" algn="just">
              <a:buNone/>
            </a:pPr>
            <a:endParaRPr lang="es-ES" sz="1400" dirty="0" smtClean="0">
              <a:latin typeface="Arial" panose="020B0604020202020204" pitchFamily="34" charset="0"/>
              <a:cs typeface="Arial" panose="020B0604020202020204" pitchFamily="34" charset="0"/>
            </a:endParaRPr>
          </a:p>
          <a:p>
            <a:pPr marL="0" indent="0" algn="just">
              <a:buNone/>
            </a:pPr>
            <a:endParaRPr lang="es-ES" sz="1400" dirty="0" smtClean="0">
              <a:latin typeface="Arial" panose="020B0604020202020204" pitchFamily="34" charset="0"/>
              <a:cs typeface="Arial" panose="020B0604020202020204" pitchFamily="34" charset="0"/>
            </a:endParaRPr>
          </a:p>
        </p:txBody>
      </p:sp>
      <p:pic>
        <p:nvPicPr>
          <p:cNvPr id="16386" name="Picture 2" descr="Resultado de imagen para OBLIGACIONES DE PARTIDOS EN MATERIA DE TRANSPAR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49" y="3086100"/>
            <a:ext cx="3991951"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sultado de imagen para OBLIGACIONES DE PARTIDOS EN MATERIA DE TRANSPARENC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917" y="3293890"/>
            <a:ext cx="5070642" cy="214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54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33401"/>
            <a:ext cx="8596668" cy="5507962"/>
          </a:xfrm>
        </p:spPr>
        <p:txBody>
          <a:bodyPr/>
          <a:lstStyle/>
          <a:p>
            <a:pPr marL="0" indent="0" algn="just">
              <a:buNone/>
            </a:pPr>
            <a:r>
              <a:rPr lang="es-MX" sz="1600" b="1" dirty="0">
                <a:latin typeface="Arial" panose="020B0604020202020204" pitchFamily="34" charset="0"/>
                <a:cs typeface="Arial" panose="020B0604020202020204" pitchFamily="34" charset="0"/>
              </a:rPr>
              <a:t>ARTÍCULO 61</a:t>
            </a:r>
            <a:r>
              <a:rPr lang="es-MX" sz="1600" dirty="0">
                <a:latin typeface="Arial" panose="020B0604020202020204" pitchFamily="34" charset="0"/>
                <a:cs typeface="Arial" panose="020B0604020202020204" pitchFamily="34" charset="0"/>
              </a:rPr>
              <a:t>. </a:t>
            </a:r>
          </a:p>
          <a:p>
            <a:pPr marL="0" indent="0" algn="just">
              <a:buNone/>
            </a:pPr>
            <a:r>
              <a:rPr lang="es-MX" b="1" dirty="0">
                <a:latin typeface="Arial" panose="020B0604020202020204" pitchFamily="34" charset="0"/>
                <a:cs typeface="Arial" panose="020B0604020202020204" pitchFamily="34" charset="0"/>
              </a:rPr>
              <a:t>1. </a:t>
            </a:r>
            <a:r>
              <a:rPr lang="es-MX" dirty="0">
                <a:latin typeface="Arial" panose="020B0604020202020204" pitchFamily="34" charset="0"/>
                <a:cs typeface="Arial" panose="020B0604020202020204" pitchFamily="34" charset="0"/>
              </a:rPr>
              <a:t>Los Partidos Políticos deberán mantener actualizada la información pública establecida en este Capítulo de forma permanente a través de sus páginas electrónicas, sin perjuicio de la periodicidad, formatos y medios que establezca para todas las obligaciones de transparencia, la Ley General de Partidos Políticos, esta Ley y la demás normatividad de la materia. </a:t>
            </a:r>
          </a:p>
          <a:p>
            <a:pPr marL="0" indent="0" algn="just">
              <a:buNone/>
            </a:pPr>
            <a:r>
              <a:rPr lang="es-MX" b="1" dirty="0">
                <a:latin typeface="Arial" panose="020B0604020202020204" pitchFamily="34" charset="0"/>
                <a:cs typeface="Arial" panose="020B0604020202020204" pitchFamily="34" charset="0"/>
              </a:rPr>
              <a:t>2. </a:t>
            </a:r>
            <a:r>
              <a:rPr lang="es-MX" dirty="0">
                <a:latin typeface="Arial" panose="020B0604020202020204" pitchFamily="34" charset="0"/>
                <a:cs typeface="Arial" panose="020B0604020202020204" pitchFamily="34" charset="0"/>
              </a:rPr>
              <a:t>El incumplimiento de las obligaciones establecidas en este capítulo será sancionado por el Consejo Estatal, conforme al procedimiento establecido en los capítulos Segundo y Tercero, del Título primero, del Libro Octavo de esta Ley.   </a:t>
            </a:r>
          </a:p>
          <a:p>
            <a:pPr marL="0" indent="0">
              <a:buNone/>
            </a:pPr>
            <a:r>
              <a:rPr lang="es-MX" sz="1600" dirty="0">
                <a:latin typeface="Arial" panose="020B0604020202020204" pitchFamily="34" charset="0"/>
                <a:cs typeface="Arial" panose="020B0604020202020204" pitchFamily="34" charset="0"/>
              </a:rPr>
              <a:t> </a:t>
            </a:r>
          </a:p>
          <a:p>
            <a:endParaRPr lang="es-MX" dirty="0"/>
          </a:p>
        </p:txBody>
      </p:sp>
      <p:pic>
        <p:nvPicPr>
          <p:cNvPr id="17410" name="Picture 2" descr="Resultado de imagen para 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3717263"/>
            <a:ext cx="4381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Resultado de imagen para OBLIGACIONES DE PARTIDOS EN MATERIA DE TRANSPARENC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55" y="3717263"/>
            <a:ext cx="416242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8524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1877" y="359229"/>
            <a:ext cx="8596668" cy="838200"/>
          </a:xfrm>
        </p:spPr>
        <p:txBody>
          <a:bodyPr>
            <a:noAutofit/>
          </a:bodyPr>
          <a:lstStyle/>
          <a:p>
            <a:pPr algn="ctr"/>
            <a:r>
              <a:rPr lang="es-MX" sz="2400" dirty="0" smtClean="0">
                <a:solidFill>
                  <a:schemeClr val="tx1"/>
                </a:solidFill>
              </a:rPr>
              <a:t>CASOS PRÁCTICOS</a:t>
            </a:r>
            <a:r>
              <a:rPr lang="es-MX" sz="2400" dirty="0">
                <a:solidFill>
                  <a:schemeClr val="tx1"/>
                </a:solidFill>
              </a:rPr>
              <a:t/>
            </a:r>
            <a:br>
              <a:rPr lang="es-MX" sz="2400" dirty="0">
                <a:solidFill>
                  <a:schemeClr val="tx1"/>
                </a:solidFill>
              </a:rPr>
            </a:br>
            <a:r>
              <a:rPr lang="es-MX" sz="2400" dirty="0" smtClean="0">
                <a:solidFill>
                  <a:schemeClr val="tx1"/>
                </a:solidFill>
              </a:rPr>
              <a:t>(JDC)</a:t>
            </a:r>
            <a:endParaRPr lang="es-MX" sz="2400" dirty="0">
              <a:solidFill>
                <a:schemeClr val="tx1"/>
              </a:solidFill>
            </a:endParaRPr>
          </a:p>
        </p:txBody>
      </p:sp>
      <p:sp>
        <p:nvSpPr>
          <p:cNvPr id="3" name="Marcador de contenido 2"/>
          <p:cNvSpPr>
            <a:spLocks noGrp="1"/>
          </p:cNvSpPr>
          <p:nvPr>
            <p:ph idx="1"/>
          </p:nvPr>
        </p:nvSpPr>
        <p:spPr>
          <a:xfrm>
            <a:off x="677333" y="1371601"/>
            <a:ext cx="9500809" cy="5050970"/>
          </a:xfrm>
        </p:spPr>
        <p:txBody>
          <a:bodyPr/>
          <a:lstStyle/>
          <a:p>
            <a:pPr algn="just">
              <a:buFont typeface="Wingdings" pitchFamily="2" charset="2"/>
              <a:buChar char="q"/>
            </a:pPr>
            <a:r>
              <a:rPr lang="es-MX" dirty="0" smtClean="0">
                <a:solidFill>
                  <a:schemeClr val="tx1"/>
                </a:solidFill>
              </a:rPr>
              <a:t>Expediente SUP-JDC-1132/2013, actor Bernardo Reyes Aguilera, de fecha 20 de noviembre de 2013.</a:t>
            </a:r>
          </a:p>
          <a:p>
            <a:pPr marL="0" indent="0" algn="just">
              <a:buNone/>
            </a:pPr>
            <a:r>
              <a:rPr lang="es-MX" dirty="0" smtClean="0">
                <a:solidFill>
                  <a:schemeClr val="tx1"/>
                </a:solidFill>
              </a:rPr>
              <a:t>	En este asunto el ciudadano antes citado, señala que la Comisión Nacional Electoral del Partido de la Revoluci</a:t>
            </a:r>
            <a:r>
              <a:rPr lang="es-MX" dirty="0">
                <a:solidFill>
                  <a:schemeClr val="tx1"/>
                </a:solidFill>
              </a:rPr>
              <a:t>ó</a:t>
            </a:r>
            <a:r>
              <a:rPr lang="es-MX" dirty="0" smtClean="0">
                <a:solidFill>
                  <a:schemeClr val="tx1"/>
                </a:solidFill>
              </a:rPr>
              <a:t>n Democrática, le priva de su derecho a integrar el congreso Nacional del propio partido Político, al ser excluido de las distintas listas en las que aparecen los nombres de los congresistas. Afirmando el promovente que el no ha renunciado en ningún momento el derecho como congresista de dicho partido, motivo por el que su exclusión le priva de ejercer sus derechos que obtuvo al resultar electo en la elecci</a:t>
            </a:r>
            <a:r>
              <a:rPr lang="es-MX" dirty="0">
                <a:solidFill>
                  <a:schemeClr val="tx1"/>
                </a:solidFill>
              </a:rPr>
              <a:t>ó</a:t>
            </a:r>
            <a:r>
              <a:rPr lang="es-MX" dirty="0" smtClean="0">
                <a:solidFill>
                  <a:schemeClr val="tx1"/>
                </a:solidFill>
              </a:rPr>
              <a:t>n interna de Congresista Nacionales. </a:t>
            </a:r>
            <a:endParaRPr lang="es-MX" dirty="0">
              <a:solidFill>
                <a:schemeClr val="tx1"/>
              </a:solidFill>
            </a:endParaRPr>
          </a:p>
          <a:p>
            <a:pPr marL="0" indent="0" algn="just">
              <a:buNone/>
            </a:pPr>
            <a:r>
              <a:rPr lang="es-MX" dirty="0" smtClean="0">
                <a:solidFill>
                  <a:schemeClr val="tx1"/>
                </a:solidFill>
              </a:rPr>
              <a:t>	La Sala Superior previo análisis de la demanda y demás pruebas, ordeno a la Comisión Nacional Electoral del citado partido, para que de forma inmediata a la notificación de la sentencia, se realizara las gestiones necesarias para permitir a </a:t>
            </a:r>
            <a:r>
              <a:rPr lang="es-MX" dirty="0">
                <a:solidFill>
                  <a:schemeClr val="tx1"/>
                </a:solidFill>
              </a:rPr>
              <a:t>B</a:t>
            </a:r>
            <a:r>
              <a:rPr lang="es-MX" dirty="0" smtClean="0">
                <a:solidFill>
                  <a:schemeClr val="tx1"/>
                </a:solidFill>
              </a:rPr>
              <a:t>ernardo Reyes Aguilera participar como Congresista Nacional, ordenándose que se modificara las listas impugnadas en lo conducente a la sustitución del ciudadano mencionado.</a:t>
            </a:r>
            <a:endParaRPr lang="es-MX" dirty="0">
              <a:solidFill>
                <a:schemeClr val="tx1"/>
              </a:solidFill>
            </a:endParaRPr>
          </a:p>
        </p:txBody>
      </p:sp>
    </p:spTree>
    <p:extLst>
      <p:ext uri="{BB962C8B-B14F-4D97-AF65-F5344CB8AC3E}">
        <p14:creationId xmlns:p14="http://schemas.microsoft.com/office/powerpoint/2010/main" val="18085999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0857"/>
          </a:xfrm>
        </p:spPr>
        <p:txBody>
          <a:bodyPr>
            <a:normAutofit/>
          </a:bodyPr>
          <a:lstStyle/>
          <a:p>
            <a:pPr algn="ctr"/>
            <a:r>
              <a:rPr lang="es-MX" sz="2400" b="1" dirty="0">
                <a:solidFill>
                  <a:schemeClr val="tx1"/>
                </a:solidFill>
                <a:latin typeface="Arial" pitchFamily="34" charset="0"/>
                <a:cs typeface="Arial" pitchFamily="34" charset="0"/>
              </a:rPr>
              <a:t>CASOS PRÁCTICOS</a:t>
            </a:r>
            <a:br>
              <a:rPr lang="es-MX" sz="2400" b="1" dirty="0">
                <a:solidFill>
                  <a:schemeClr val="tx1"/>
                </a:solidFill>
                <a:latin typeface="Arial" pitchFamily="34" charset="0"/>
                <a:cs typeface="Arial" pitchFamily="34" charset="0"/>
              </a:rPr>
            </a:br>
            <a:r>
              <a:rPr lang="es-MX" sz="2400" b="1" dirty="0">
                <a:solidFill>
                  <a:schemeClr val="tx1"/>
                </a:solidFill>
                <a:latin typeface="Arial" pitchFamily="34" charset="0"/>
                <a:cs typeface="Arial" pitchFamily="34" charset="0"/>
              </a:rPr>
              <a:t>(JDC)</a:t>
            </a:r>
            <a:endParaRPr lang="es-MX" sz="2400" b="1" dirty="0">
              <a:latin typeface="Arial" pitchFamily="34" charset="0"/>
              <a:cs typeface="Arial" pitchFamily="34" charset="0"/>
            </a:endParaRPr>
          </a:p>
        </p:txBody>
      </p:sp>
      <p:sp>
        <p:nvSpPr>
          <p:cNvPr id="3" name="Marcador de contenido 2"/>
          <p:cNvSpPr>
            <a:spLocks noGrp="1"/>
          </p:cNvSpPr>
          <p:nvPr>
            <p:ph idx="1"/>
          </p:nvPr>
        </p:nvSpPr>
        <p:spPr>
          <a:xfrm>
            <a:off x="862390" y="1485675"/>
            <a:ext cx="8880324" cy="4828039"/>
          </a:xfrm>
        </p:spPr>
        <p:txBody>
          <a:bodyPr>
            <a:normAutofit/>
          </a:bodyPr>
          <a:lstStyle/>
          <a:p>
            <a:pPr>
              <a:buFont typeface="Wingdings" pitchFamily="2" charset="2"/>
              <a:buChar char="q"/>
            </a:pPr>
            <a:r>
              <a:rPr lang="es-MX" dirty="0">
                <a:solidFill>
                  <a:schemeClr val="tx1"/>
                </a:solidFill>
                <a:latin typeface="Arial" pitchFamily="34" charset="0"/>
                <a:cs typeface="Arial" pitchFamily="34" charset="0"/>
              </a:rPr>
              <a:t>Expediente </a:t>
            </a:r>
            <a:r>
              <a:rPr lang="es-MX" dirty="0" smtClean="0">
                <a:solidFill>
                  <a:schemeClr val="tx1"/>
                </a:solidFill>
                <a:latin typeface="Arial" pitchFamily="34" charset="0"/>
                <a:cs typeface="Arial" pitchFamily="34" charset="0"/>
              </a:rPr>
              <a:t>SUP-JDC-4326/2015, </a:t>
            </a:r>
            <a:r>
              <a:rPr lang="es-MX" dirty="0">
                <a:solidFill>
                  <a:schemeClr val="tx1"/>
                </a:solidFill>
                <a:latin typeface="Arial" pitchFamily="34" charset="0"/>
                <a:cs typeface="Arial" pitchFamily="34" charset="0"/>
              </a:rPr>
              <a:t>actor </a:t>
            </a:r>
            <a:r>
              <a:rPr lang="es-MX" dirty="0" smtClean="0">
                <a:solidFill>
                  <a:schemeClr val="tx1"/>
                </a:solidFill>
                <a:latin typeface="Arial" pitchFamily="34" charset="0"/>
                <a:cs typeface="Arial" pitchFamily="34" charset="0"/>
              </a:rPr>
              <a:t>Cenobio Hernández Muñoz, de fecha 04 de noviembre de 2015.</a:t>
            </a:r>
            <a:endParaRPr lang="es-MX" dirty="0">
              <a:solidFill>
                <a:schemeClr val="tx1"/>
              </a:solidFill>
              <a:latin typeface="Arial" pitchFamily="34" charset="0"/>
              <a:cs typeface="Arial" pitchFamily="34" charset="0"/>
            </a:endParaRPr>
          </a:p>
          <a:p>
            <a:pPr marL="0" indent="0" algn="just">
              <a:buNone/>
            </a:pPr>
            <a:r>
              <a:rPr lang="es-MX" dirty="0">
                <a:solidFill>
                  <a:schemeClr val="tx1"/>
                </a:solidFill>
                <a:latin typeface="Arial" pitchFamily="34" charset="0"/>
                <a:cs typeface="Arial" pitchFamily="34" charset="0"/>
              </a:rPr>
              <a:t>	</a:t>
            </a:r>
            <a:r>
              <a:rPr lang="es-MX" dirty="0" smtClean="0">
                <a:solidFill>
                  <a:schemeClr val="tx1"/>
                </a:solidFill>
                <a:latin typeface="Arial" pitchFamily="34" charset="0"/>
                <a:cs typeface="Arial" pitchFamily="34" charset="0"/>
              </a:rPr>
              <a:t>Acuerdo de reencauzamiento. La Sala Superior considero que este juicio era improcedente, ya que al no colmarse el principio de </a:t>
            </a:r>
            <a:r>
              <a:rPr lang="es-MX" dirty="0" err="1" smtClean="0">
                <a:solidFill>
                  <a:schemeClr val="tx1"/>
                </a:solidFill>
                <a:latin typeface="Arial" pitchFamily="34" charset="0"/>
                <a:cs typeface="Arial" pitchFamily="34" charset="0"/>
              </a:rPr>
              <a:t>definitividad</a:t>
            </a:r>
            <a:r>
              <a:rPr lang="es-MX" dirty="0" smtClean="0">
                <a:solidFill>
                  <a:schemeClr val="tx1"/>
                </a:solidFill>
                <a:latin typeface="Arial" pitchFamily="34" charset="0"/>
                <a:cs typeface="Arial" pitchFamily="34" charset="0"/>
              </a:rPr>
              <a:t> en razón de que la parte </a:t>
            </a:r>
            <a:r>
              <a:rPr lang="es-MX" dirty="0" err="1" smtClean="0">
                <a:solidFill>
                  <a:schemeClr val="tx1"/>
                </a:solidFill>
                <a:latin typeface="Arial" pitchFamily="34" charset="0"/>
                <a:cs typeface="Arial" pitchFamily="34" charset="0"/>
              </a:rPr>
              <a:t>enjuiciante</a:t>
            </a:r>
            <a:r>
              <a:rPr lang="es-MX" dirty="0" smtClean="0">
                <a:solidFill>
                  <a:schemeClr val="tx1"/>
                </a:solidFill>
                <a:latin typeface="Arial" pitchFamily="34" charset="0"/>
                <a:cs typeface="Arial" pitchFamily="34" charset="0"/>
              </a:rPr>
              <a:t> no agoto la parte </a:t>
            </a:r>
            <a:r>
              <a:rPr lang="es-MX" dirty="0" err="1" smtClean="0">
                <a:solidFill>
                  <a:schemeClr val="tx1"/>
                </a:solidFill>
                <a:latin typeface="Arial" pitchFamily="34" charset="0"/>
                <a:cs typeface="Arial" pitchFamily="34" charset="0"/>
              </a:rPr>
              <a:t>intrapartidaria</a:t>
            </a:r>
            <a:r>
              <a:rPr lang="es-MX" dirty="0" smtClean="0">
                <a:solidFill>
                  <a:schemeClr val="tx1"/>
                </a:solidFill>
                <a:latin typeface="Arial" pitchFamily="34" charset="0"/>
                <a:cs typeface="Arial" pitchFamily="34" charset="0"/>
              </a:rPr>
              <a:t>. </a:t>
            </a:r>
          </a:p>
          <a:p>
            <a:pPr marL="0" indent="0" algn="just">
              <a:buNone/>
            </a:pPr>
            <a:r>
              <a:rPr lang="es-MX" dirty="0">
                <a:solidFill>
                  <a:schemeClr val="tx1"/>
                </a:solidFill>
                <a:latin typeface="Arial" pitchFamily="34" charset="0"/>
                <a:cs typeface="Arial" pitchFamily="34" charset="0"/>
              </a:rPr>
              <a:t>	</a:t>
            </a:r>
            <a:r>
              <a:rPr lang="es-MX" dirty="0" smtClean="0">
                <a:solidFill>
                  <a:schemeClr val="tx1"/>
                </a:solidFill>
                <a:latin typeface="Arial" pitchFamily="34" charset="0"/>
                <a:cs typeface="Arial" pitchFamily="34" charset="0"/>
              </a:rPr>
              <a:t>El impugnante se inconformaba por el nombramiento del ciudadano Jorge Camacho Peñalosa, como Secretario de Vinculación con la Sociedad del Comité Ejecutivo Nacional del Partido Acción Nacional, realizado por el Presidente de dicho </a:t>
            </a:r>
            <a:r>
              <a:rPr lang="es-MX" dirty="0">
                <a:solidFill>
                  <a:schemeClr val="tx1"/>
                </a:solidFill>
                <a:latin typeface="Arial" pitchFamily="34" charset="0"/>
                <a:cs typeface="Arial" pitchFamily="34" charset="0"/>
              </a:rPr>
              <a:t>Ó</a:t>
            </a:r>
            <a:r>
              <a:rPr lang="es-MX" dirty="0" smtClean="0">
                <a:solidFill>
                  <a:schemeClr val="tx1"/>
                </a:solidFill>
                <a:latin typeface="Arial" pitchFamily="34" charset="0"/>
                <a:cs typeface="Arial" pitchFamily="34" charset="0"/>
              </a:rPr>
              <a:t>rgano Partidista.</a:t>
            </a:r>
          </a:p>
          <a:p>
            <a:pPr marL="0" indent="0" algn="just">
              <a:buNone/>
            </a:pPr>
            <a:r>
              <a:rPr lang="es-MX" dirty="0" smtClean="0">
                <a:solidFill>
                  <a:schemeClr val="tx1"/>
                </a:solidFill>
                <a:latin typeface="Arial" pitchFamily="34" charset="0"/>
                <a:cs typeface="Arial" pitchFamily="34" charset="0"/>
              </a:rPr>
              <a:t>	En tal virtud a efecto de hacer la garantía de justicia pronta y expedita establecida en el artículo 17 de la Constitución General, determino que debía ser remitida a la Comisión Jurisdiccional Electoral del Partido Acción Nacional para que, en plenitud de sus jurisdicciones dicha instancia resolviera lo que en derecho procediera.</a:t>
            </a:r>
            <a:endParaRPr lang="es-MX" sz="1600" dirty="0">
              <a:latin typeface="Arial" pitchFamily="34" charset="0"/>
              <a:cs typeface="Arial" pitchFamily="34" charset="0"/>
            </a:endParaRPr>
          </a:p>
        </p:txBody>
      </p:sp>
    </p:spTree>
    <p:extLst>
      <p:ext uri="{BB962C8B-B14F-4D97-AF65-F5344CB8AC3E}">
        <p14:creationId xmlns:p14="http://schemas.microsoft.com/office/powerpoint/2010/main" val="36619160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914400"/>
            <a:ext cx="9391952" cy="5366657"/>
          </a:xfrm>
        </p:spPr>
        <p:txBody>
          <a:bodyPr>
            <a:normAutofit lnSpcReduction="10000"/>
          </a:bodyPr>
          <a:lstStyle/>
          <a:p>
            <a:pPr algn="just">
              <a:buFont typeface="Wingdings" pitchFamily="2" charset="2"/>
              <a:buChar char="q"/>
            </a:pPr>
            <a:r>
              <a:rPr lang="es-MX" dirty="0">
                <a:latin typeface="Arial" pitchFamily="34" charset="0"/>
                <a:cs typeface="Arial" pitchFamily="34" charset="0"/>
              </a:rPr>
              <a:t>Expediente TET-JDC-11/2010-II, actor Gregorio Peralta Hernández, quien se ostento como Presidente Interino del Comité Municipal del Partido de la Revolución Democrática de Cunduacán, Tabasco.</a:t>
            </a:r>
          </a:p>
          <a:p>
            <a:pPr algn="just"/>
            <a:endParaRPr lang="es-MX" dirty="0">
              <a:latin typeface="Arial" pitchFamily="34" charset="0"/>
              <a:cs typeface="Arial" pitchFamily="34" charset="0"/>
            </a:endParaRPr>
          </a:p>
          <a:p>
            <a:pPr algn="just"/>
            <a:r>
              <a:rPr lang="es-MX" dirty="0">
                <a:latin typeface="Arial" pitchFamily="34" charset="0"/>
                <a:cs typeface="Arial" pitchFamily="34" charset="0"/>
              </a:rPr>
              <a:t>Fecha de resolución 29 de abril de 2010.</a:t>
            </a:r>
          </a:p>
          <a:p>
            <a:pPr algn="just"/>
            <a:endParaRPr lang="es-ES" dirty="0">
              <a:latin typeface="Arial" pitchFamily="34" charset="0"/>
              <a:cs typeface="Arial" pitchFamily="34" charset="0"/>
            </a:endParaRPr>
          </a:p>
          <a:p>
            <a:pPr algn="just"/>
            <a:r>
              <a:rPr lang="es-ES" dirty="0">
                <a:latin typeface="Arial" pitchFamily="34" charset="0"/>
                <a:cs typeface="Arial" pitchFamily="34" charset="0"/>
              </a:rPr>
              <a:t>El impugnante </a:t>
            </a:r>
            <a:r>
              <a:rPr lang="es-ES" dirty="0" smtClean="0">
                <a:latin typeface="Arial" pitchFamily="34" charset="0"/>
                <a:cs typeface="Arial" pitchFamily="34" charset="0"/>
              </a:rPr>
              <a:t>adujo </a:t>
            </a:r>
            <a:r>
              <a:rPr lang="es-ES" dirty="0">
                <a:latin typeface="Arial" pitchFamily="34" charset="0"/>
                <a:cs typeface="Arial" pitchFamily="34" charset="0"/>
              </a:rPr>
              <a:t>haber sido destituido en forma injustificada del cargo y la imposición que se le hizo de un delegado por parte del Consejo Estatal del Partido de la Revolución Democrática; la suspensión en la entrega de las ministraciones que le correspondían a su municipio y que fueron otorgadas al delegado mencionado. Y por último la exigencia de que le sean reintegrados tales recursos para poder desempeñar sus funciones.</a:t>
            </a:r>
          </a:p>
          <a:p>
            <a:pPr algn="just"/>
            <a:endParaRPr lang="es-ES" dirty="0">
              <a:latin typeface="Arial" pitchFamily="34" charset="0"/>
              <a:cs typeface="Arial" pitchFamily="34" charset="0"/>
            </a:endParaRPr>
          </a:p>
          <a:p>
            <a:pPr algn="just"/>
            <a:r>
              <a:rPr lang="es-ES" dirty="0">
                <a:latin typeface="Arial" pitchFamily="34" charset="0"/>
                <a:cs typeface="Arial" pitchFamily="34" charset="0"/>
              </a:rPr>
              <a:t>El Tribunal Electoral de Tabasco, consideró que le asistió la razón al accionante, ordenando a la Comisión Nacional de Garantías del Partido de la Revolución Democrática, resolver el recurso de queja interpuesto en un termino no mayor a 72 horas; privilegiando con ello la no intervención de las autoridades electorales en la vida interna de dicho partido, y no violentando el derecho político electoral del hoy actor.</a:t>
            </a:r>
            <a:endParaRPr lang="es-MX" dirty="0">
              <a:latin typeface="Arial" pitchFamily="34" charset="0"/>
              <a:cs typeface="Arial" pitchFamily="34" charset="0"/>
            </a:endParaRPr>
          </a:p>
          <a:p>
            <a:pPr>
              <a:buFont typeface="Wingdings" pitchFamily="2" charset="2"/>
              <a:buChar char="q"/>
            </a:pPr>
            <a:endParaRPr lang="es-MX" dirty="0"/>
          </a:p>
        </p:txBody>
      </p:sp>
    </p:spTree>
    <p:extLst>
      <p:ext uri="{BB962C8B-B14F-4D97-AF65-F5344CB8AC3E}">
        <p14:creationId xmlns:p14="http://schemas.microsoft.com/office/powerpoint/2010/main" val="12570153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97833"/>
            <a:ext cx="8596668" cy="5835314"/>
          </a:xfrm>
        </p:spPr>
        <p:txBody>
          <a:bodyPr>
            <a:normAutofit/>
          </a:bodyPr>
          <a:lstStyle/>
          <a:p>
            <a:pPr marL="0" indent="0" algn="ctr">
              <a:buNone/>
            </a:pPr>
            <a:endParaRPr lang="es-MX" sz="6000" b="1" i="1" dirty="0" smtClean="0">
              <a:solidFill>
                <a:srgbClr val="FF0000"/>
              </a:solidFill>
              <a:latin typeface="Arial" panose="020B0604020202020204" pitchFamily="34" charset="0"/>
              <a:cs typeface="Arial" panose="020B0604020202020204" pitchFamily="34" charset="0"/>
            </a:endParaRPr>
          </a:p>
          <a:p>
            <a:pPr marL="0" indent="0" algn="ctr">
              <a:buNone/>
            </a:pPr>
            <a:endParaRPr lang="es-MX" sz="6000" b="1" i="1" dirty="0">
              <a:solidFill>
                <a:srgbClr val="FF0000"/>
              </a:solidFill>
              <a:latin typeface="Arial" panose="020B0604020202020204" pitchFamily="34" charset="0"/>
              <a:cs typeface="Arial" panose="020B0604020202020204" pitchFamily="34" charset="0"/>
            </a:endParaRPr>
          </a:p>
          <a:p>
            <a:pPr marL="0" indent="0" algn="ctr">
              <a:buNone/>
            </a:pPr>
            <a:r>
              <a:rPr lang="es-MX" sz="6000" b="1" i="1" dirty="0" smtClean="0">
                <a:solidFill>
                  <a:srgbClr val="FF0000"/>
                </a:solidFill>
                <a:latin typeface="Arial" panose="020B0604020202020204" pitchFamily="34" charset="0"/>
                <a:cs typeface="Arial" panose="020B0604020202020204" pitchFamily="34" charset="0"/>
              </a:rPr>
              <a:t>MUCHAS GRACIAS .</a:t>
            </a:r>
            <a:endParaRPr lang="es-MX" sz="60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95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62857"/>
            <a:ext cx="8596668" cy="5678505"/>
          </a:xfrm>
        </p:spPr>
        <p:txBody>
          <a:bodyPr/>
          <a:lstStyle/>
          <a:p>
            <a:pPr algn="just"/>
            <a:r>
              <a:rPr lang="es-ES" sz="2000" dirty="0" smtClean="0">
                <a:latin typeface="Arial" panose="020B0604020202020204" pitchFamily="34" charset="0"/>
                <a:cs typeface="Arial" panose="020B0604020202020204" pitchFamily="34" charset="0"/>
              </a:rPr>
              <a:t>De ahí que se llegue a decir que los </a:t>
            </a:r>
            <a:r>
              <a:rPr lang="es-ES" sz="2000" dirty="0">
                <a:latin typeface="Arial" panose="020B0604020202020204" pitchFamily="34" charset="0"/>
                <a:cs typeface="Arial" panose="020B0604020202020204" pitchFamily="34" charset="0"/>
              </a:rPr>
              <a:t>partidos nacieron en el Parlamento por la agrupación espontánea de diputados, defendiendo intereses o principios en común. Aunque muchos historiadores afirman que no puede hablarse de partidos políticos propiamente dicho, pues lo que existía en aquella época eran los dos grandes partidos de la aristocracia, los cuales estaban presentes en el parlamento, pero fuera de él no tenían ninguna relevancia,  ni tipo de organización; eran simples grupos de un estrato homogéneo, no dividido por conflictos de interés o diferencias ideológicas sustanciales, que adherían a uno o al otro grupo, sobre todo por tradiciones o familiares.</a:t>
            </a:r>
          </a:p>
          <a:p>
            <a:endParaRPr lang="es-MX" dirty="0"/>
          </a:p>
        </p:txBody>
      </p:sp>
      <p:pic>
        <p:nvPicPr>
          <p:cNvPr id="3076" name="Picture 4" descr="Resultado de imagen para el parlam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126" y="3813926"/>
            <a:ext cx="5221706" cy="222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899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3745" y="409074"/>
            <a:ext cx="8596668" cy="5506706"/>
          </a:xfrm>
        </p:spPr>
        <p:txBody>
          <a:bodyPr>
            <a:normAutofit/>
          </a:bodyPr>
          <a:lstStyle/>
          <a:p>
            <a:pPr algn="just"/>
            <a:r>
              <a:rPr lang="es-MX" sz="2000" dirty="0" smtClean="0">
                <a:latin typeface="Arial" panose="020B0604020202020204" pitchFamily="34" charset="0"/>
                <a:cs typeface="Arial" panose="020B0604020202020204" pitchFamily="34" charset="0"/>
              </a:rPr>
              <a:t>Otros estudiosos del tema, afirman que en realidad </a:t>
            </a:r>
            <a:r>
              <a:rPr lang="es-MX" sz="2000" dirty="0">
                <a:latin typeface="Arial" panose="020B0604020202020204" pitchFamily="34" charset="0"/>
                <a:cs typeface="Arial" panose="020B0604020202020204" pitchFamily="34" charset="0"/>
              </a:rPr>
              <a:t>los partidos políticos han vivido el siguiente proceso: </a:t>
            </a:r>
            <a:r>
              <a:rPr lang="es-MX" sz="2000" dirty="0" smtClean="0">
                <a:latin typeface="Arial" panose="020B0604020202020204" pitchFamily="34" charset="0"/>
                <a:cs typeface="Arial" panose="020B0604020202020204" pitchFamily="34" charset="0"/>
              </a:rPr>
              <a:t>como </a:t>
            </a:r>
            <a:r>
              <a:rPr lang="es-MX" sz="2000" dirty="0">
                <a:latin typeface="Arial" panose="020B0604020202020204" pitchFamily="34" charset="0"/>
                <a:cs typeface="Arial" panose="020B0604020202020204" pitchFamily="34" charset="0"/>
              </a:rPr>
              <a:t>primer paso, la formación de grupos parlamentarios, después la aparición de los llamados comités electorales y, como tercer etapa, el establecimiento de una relación permanente entre grupos parlamentarios y los comités electorales. </a:t>
            </a:r>
          </a:p>
          <a:p>
            <a:pPr algn="just"/>
            <a:r>
              <a:rPr lang="es-MX" sz="2000" dirty="0">
                <a:latin typeface="Arial" panose="020B0604020202020204" pitchFamily="34" charset="0"/>
                <a:cs typeface="Arial" panose="020B0604020202020204" pitchFamily="34" charset="0"/>
              </a:rPr>
              <a:t>De manera más general, el nacimiento de los partidos políticos está asociado a la expansión de las consultas a los ciudadanos por medio del voto y al nacimiento de las asambleas políticas.</a:t>
            </a:r>
          </a:p>
          <a:p>
            <a:pPr algn="just"/>
            <a:endParaRPr lang="es-ES" sz="2000" dirty="0">
              <a:latin typeface="Arial" panose="020B0604020202020204" pitchFamily="34" charset="0"/>
              <a:cs typeface="Arial" panose="020B0604020202020204" pitchFamily="34" charset="0"/>
            </a:endParaRPr>
          </a:p>
          <a:p>
            <a:endParaRPr lang="es-MX" sz="2000" dirty="0"/>
          </a:p>
        </p:txBody>
      </p:sp>
      <p:pic>
        <p:nvPicPr>
          <p:cNvPr id="4098" name="Picture 2" descr="Resultado de imagen para el parlam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922" y="3633537"/>
            <a:ext cx="3201236" cy="202130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comites elector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079" y="3633537"/>
            <a:ext cx="3807384" cy="202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4903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1408</TotalTime>
  <Words>8722</Words>
  <Application>Microsoft Office PowerPoint</Application>
  <PresentationFormat>Panorámica</PresentationFormat>
  <Paragraphs>413</Paragraphs>
  <Slides>79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79</vt:i4>
      </vt:variant>
    </vt:vector>
  </HeadingPairs>
  <TitlesOfParts>
    <vt:vector size="84" baseType="lpstr">
      <vt:lpstr>Arial</vt:lpstr>
      <vt:lpstr>Trebuchet MS</vt:lpstr>
      <vt:lpstr>Wingdings</vt:lpstr>
      <vt:lpstr>Wingdings 3</vt:lpstr>
      <vt:lpstr>Faceta</vt:lpstr>
      <vt:lpstr>DIPLOMADO EN DERECHO ELECTORAL</vt:lpstr>
      <vt:lpstr>LOS PARTIDOS POLITICOS COMO SUJETOS DE DERECHO ELECTORAL.</vt:lpstr>
      <vt:lpstr>PARTIDOS POLITICOS.</vt:lpstr>
      <vt:lpstr>Presentación de PowerPoint</vt:lpstr>
      <vt:lpstr>Presentación de PowerPoint</vt:lpstr>
      <vt:lpstr>BREVE DESARROLLO DE SU ORIGEN HISTÓRICO</vt:lpstr>
      <vt:lpstr>Presentación de PowerPoint</vt:lpstr>
      <vt:lpstr>Presentación de PowerPoint</vt:lpstr>
      <vt:lpstr>Presentación de PowerPoint</vt:lpstr>
      <vt:lpstr>Presentación de PowerPoint</vt:lpstr>
      <vt:lpstr>   SURGIMIENTO DEL TÉRMINO “PARTIDO”.</vt:lpstr>
      <vt:lpstr>Presentación de PowerPoint</vt:lpstr>
      <vt:lpstr>Presentación de PowerPoint</vt:lpstr>
      <vt:lpstr>Presentación de PowerPoint</vt:lpstr>
      <vt:lpstr>Presentación de PowerPoint</vt:lpstr>
      <vt:lpstr>TIPOLOGIAS DE PARTIDOS.</vt:lpstr>
      <vt:lpstr>Presentación de PowerPoint</vt:lpstr>
      <vt:lpstr>Presentación de PowerPoint</vt:lpstr>
      <vt:lpstr>Presentación de PowerPoint</vt:lpstr>
      <vt:lpstr>¿QUÉ ES UN PARTIDO POLITICO?</vt:lpstr>
      <vt:lpstr>Presentación de PowerPoint</vt:lpstr>
      <vt:lpstr>Presentación de PowerPoint</vt:lpstr>
      <vt:lpstr>LOS PARTIDOS POLITICOS EN MEXICO.</vt:lpstr>
      <vt:lpstr>Presentación de PowerPoint</vt:lpstr>
      <vt:lpstr>NATURALEZA JURIDICA.</vt:lpstr>
      <vt:lpstr>Presentación de PowerPoint</vt:lpstr>
      <vt:lpstr>   LEY GENERAL DE PARTIDOS POLITICOS.</vt:lpstr>
      <vt:lpstr>   REQUISITOS PARA LA CREACIÓN DE UN     PARTIDO POLÍTICO NACIONAL.</vt:lpstr>
      <vt:lpstr>Presentación de PowerPoint</vt:lpstr>
      <vt:lpstr>Presentación de PowerPoint</vt:lpstr>
      <vt:lpstr>  REQUISITOS PARA CONSTITUIR UN PARTIDO POLITICO LOCAL EN TABASCO.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PERDIDA DE REGISTRO NACIONAL.</vt:lpstr>
      <vt:lpstr>Presentación de PowerPoint</vt:lpstr>
      <vt:lpstr>PRERROGATIVAS DE LOS PARTIDOS POLITICOS.</vt:lpstr>
      <vt:lpstr>Presentación de PowerPoint</vt:lpstr>
      <vt:lpstr>PARIDAD DE GENERO Y POSTULACIÓN DE CANDIDATOS. </vt:lpstr>
      <vt:lpstr>Presentación de PowerPoint</vt:lpstr>
      <vt:lpstr>Presentación de PowerPoint</vt:lpstr>
      <vt:lpstr>Presentación de PowerPoint</vt:lpstr>
      <vt:lpstr>Presentación de PowerPoint</vt:lpstr>
      <vt:lpstr>Presentación de PowerPoint</vt:lpstr>
      <vt:lpstr>Presentación de PowerPoint</vt:lpstr>
      <vt:lpstr> COALICIONES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JUSTICIA INTRAPARTIDISTA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CASOS PRÁCTICOS (JDC)</vt:lpstr>
      <vt:lpstr>CASOS PRÁCTICOS (JDC)</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Marcela Sanchez Romero</dc:creator>
  <cp:lastModifiedBy>Uno</cp:lastModifiedBy>
  <cp:revision>140</cp:revision>
  <cp:lastPrinted>2017-08-18T20:29:02Z</cp:lastPrinted>
  <dcterms:created xsi:type="dcterms:W3CDTF">2017-08-16T17:34:21Z</dcterms:created>
  <dcterms:modified xsi:type="dcterms:W3CDTF">2011-01-10T06:10:46Z</dcterms:modified>
</cp:coreProperties>
</file>